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84"/>
  </p:notesMasterIdLst>
  <p:sldIdLst>
    <p:sldId id="1300" r:id="rId5"/>
    <p:sldId id="1086" r:id="rId6"/>
    <p:sldId id="1085" r:id="rId7"/>
    <p:sldId id="1249" r:id="rId8"/>
    <p:sldId id="1431" r:id="rId9"/>
    <p:sldId id="1290" r:id="rId10"/>
    <p:sldId id="374" r:id="rId11"/>
    <p:sldId id="1432" r:id="rId12"/>
    <p:sldId id="1438" r:id="rId13"/>
    <p:sldId id="1440" r:id="rId14"/>
    <p:sldId id="1439" r:id="rId15"/>
    <p:sldId id="1433" r:id="rId16"/>
    <p:sldId id="1434" r:id="rId17"/>
    <p:sldId id="1435" r:id="rId18"/>
    <p:sldId id="1436" r:id="rId19"/>
    <p:sldId id="1437" r:id="rId20"/>
    <p:sldId id="1441" r:id="rId21"/>
    <p:sldId id="1450" r:id="rId22"/>
    <p:sldId id="1442" r:id="rId23"/>
    <p:sldId id="1443" r:id="rId24"/>
    <p:sldId id="278" r:id="rId25"/>
    <p:sldId id="261" r:id="rId26"/>
    <p:sldId id="446" r:id="rId27"/>
    <p:sldId id="267" r:id="rId28"/>
    <p:sldId id="268" r:id="rId29"/>
    <p:sldId id="365" r:id="rId30"/>
    <p:sldId id="281" r:id="rId31"/>
    <p:sldId id="387" r:id="rId32"/>
    <p:sldId id="295" r:id="rId33"/>
    <p:sldId id="296" r:id="rId34"/>
    <p:sldId id="1306" r:id="rId35"/>
    <p:sldId id="468" r:id="rId36"/>
    <p:sldId id="474" r:id="rId37"/>
    <p:sldId id="470" r:id="rId38"/>
    <p:sldId id="475" r:id="rId39"/>
    <p:sldId id="477" r:id="rId40"/>
    <p:sldId id="476" r:id="rId41"/>
    <p:sldId id="1451" r:id="rId42"/>
    <p:sldId id="293" r:id="rId43"/>
    <p:sldId id="289" r:id="rId44"/>
    <p:sldId id="290" r:id="rId45"/>
    <p:sldId id="381" r:id="rId46"/>
    <p:sldId id="284" r:id="rId47"/>
    <p:sldId id="285" r:id="rId48"/>
    <p:sldId id="287" r:id="rId49"/>
    <p:sldId id="1308" r:id="rId50"/>
    <p:sldId id="1309" r:id="rId51"/>
    <p:sldId id="310" r:id="rId52"/>
    <p:sldId id="1452" r:id="rId53"/>
    <p:sldId id="386" r:id="rId54"/>
    <p:sldId id="390" r:id="rId55"/>
    <p:sldId id="312" r:id="rId56"/>
    <p:sldId id="313" r:id="rId57"/>
    <p:sldId id="1303" r:id="rId58"/>
    <p:sldId id="1453" r:id="rId59"/>
    <p:sldId id="1335" r:id="rId60"/>
    <p:sldId id="1421" r:id="rId61"/>
    <p:sldId id="1342" r:id="rId62"/>
    <p:sldId id="1336" r:id="rId63"/>
    <p:sldId id="1454" r:id="rId64"/>
    <p:sldId id="1333" r:id="rId65"/>
    <p:sldId id="1422" r:id="rId66"/>
    <p:sldId id="1423" r:id="rId67"/>
    <p:sldId id="1426" r:id="rId68"/>
    <p:sldId id="1334" r:id="rId69"/>
    <p:sldId id="1455" r:id="rId70"/>
    <p:sldId id="1413" r:id="rId71"/>
    <p:sldId id="1414" r:id="rId72"/>
    <p:sldId id="1415" r:id="rId73"/>
    <p:sldId id="1416" r:id="rId74"/>
    <p:sldId id="1417" r:id="rId75"/>
    <p:sldId id="1418" r:id="rId76"/>
    <p:sldId id="1301" r:id="rId77"/>
    <p:sldId id="1295" r:id="rId78"/>
    <p:sldId id="1449" r:id="rId79"/>
    <p:sldId id="1297" r:id="rId80"/>
    <p:sldId id="1444" r:id="rId81"/>
    <p:sldId id="1445" r:id="rId82"/>
    <p:sldId id="1250" r:id="rId8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8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7A963D-AE72-E4FA-B303-9DCB3B973097}" v="1" dt="2025-02-11T11:53:35.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88" autoAdjust="0"/>
  </p:normalViewPr>
  <p:slideViewPr>
    <p:cSldViewPr snapToGrid="0">
      <p:cViewPr varScale="1">
        <p:scale>
          <a:sx n="76" d="100"/>
          <a:sy n="76" d="100"/>
        </p:scale>
        <p:origin x="917" y="58"/>
      </p:cViewPr>
      <p:guideLst>
        <p:guide orient="horz" pos="792"/>
        <p:guide pos="192"/>
        <p:guide orient="horz" pos="10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226" Type="http://schemas.microsoft.com/office/2015/10/relationships/revisionInfo" Target="revisionInfo.xml"/><Relationship Id="rId16" Type="http://schemas.openxmlformats.org/officeDocument/2006/relationships/slide" Target="slides/slide12.xml"/><Relationship Id="rId221"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 Target="slides/slide2.xml"/><Relationship Id="rId220" Type="http://customschemas.google.com/relationships/presentationmetadata" Target="metadata"/><Relationship Id="rId225" Type="http://schemas.microsoft.com/office/2016/11/relationships/changesInfo" Target="changesInfos/changesInfo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4" Type="http://schemas.openxmlformats.org/officeDocument/2006/relationships/slideMaster" Target="slideMasters/slideMaster1.xml"/><Relationship Id="rId9" Type="http://schemas.openxmlformats.org/officeDocument/2006/relationships/slide" Target="slides/slide5.xml"/><Relationship Id="rId223"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22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Dwivedi" userId="S::adwivedi@edunetfoundation.org::ca7f7ffd-75cd-4227-bed2-1c43691ec64b" providerId="AD" clId="Web-{837A963D-AE72-E4FA-B303-9DCB3B973097}"/>
    <pc:docChg chg="modSld">
      <pc:chgData name="Akshay Dwivedi" userId="S::adwivedi@edunetfoundation.org::ca7f7ffd-75cd-4227-bed2-1c43691ec64b" providerId="AD" clId="Web-{837A963D-AE72-E4FA-B303-9DCB3B973097}" dt="2025-02-11T11:53:35.821" v="0"/>
      <pc:docMkLst>
        <pc:docMk/>
      </pc:docMkLst>
      <pc:sldChg chg="delSp">
        <pc:chgData name="Akshay Dwivedi" userId="S::adwivedi@edunetfoundation.org::ca7f7ffd-75cd-4227-bed2-1c43691ec64b" providerId="AD" clId="Web-{837A963D-AE72-E4FA-B303-9DCB3B973097}" dt="2025-02-11T11:53:35.821" v="0"/>
        <pc:sldMkLst>
          <pc:docMk/>
          <pc:sldMk cId="2000950779" sldId="1300"/>
        </pc:sldMkLst>
        <pc:grpChg chg="del">
          <ac:chgData name="Akshay Dwivedi" userId="S::adwivedi@edunetfoundation.org::ca7f7ffd-75cd-4227-bed2-1c43691ec64b" providerId="AD" clId="Web-{837A963D-AE72-E4FA-B303-9DCB3B973097}" dt="2025-02-11T11:53:35.821" v="0"/>
          <ac:grpSpMkLst>
            <pc:docMk/>
            <pc:sldMk cId="2000950779" sldId="1300"/>
            <ac:grpSpMk id="4" creationId="{A8D97332-B949-6172-80A0-C0B4B4FB67E8}"/>
          </ac:grpSpMkLst>
        </pc:grpChg>
        <pc:picChg chg="topLvl">
          <ac:chgData name="Akshay Dwivedi" userId="S::adwivedi@edunetfoundation.org::ca7f7ffd-75cd-4227-bed2-1c43691ec64b" providerId="AD" clId="Web-{837A963D-AE72-E4FA-B303-9DCB3B973097}" dt="2025-02-11T11:53:35.821" v="0"/>
          <ac:picMkLst>
            <pc:docMk/>
            <pc:sldMk cId="2000950779" sldId="1300"/>
            <ac:picMk id="19" creationId="{2A27540A-9E08-71C9-C49B-6AA04DE6EB1C}"/>
          </ac:picMkLst>
        </pc:picChg>
        <pc:picChg chg="del topLvl">
          <ac:chgData name="Akshay Dwivedi" userId="S::adwivedi@edunetfoundation.org::ca7f7ffd-75cd-4227-bed2-1c43691ec64b" providerId="AD" clId="Web-{837A963D-AE72-E4FA-B303-9DCB3B973097}" dt="2025-02-11T11:53:35.821" v="0"/>
          <ac:picMkLst>
            <pc:docMk/>
            <pc:sldMk cId="2000950779" sldId="1300"/>
            <ac:picMk id="21" creationId="{EEE6DDB2-51A4-6779-CC14-E1171B3CDF6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Applications of Data Science</a:t>
            </a:r>
          </a:p>
          <a:p>
            <a:r>
              <a:rPr lang="en-US" dirty="0"/>
              <a:t>Data science is making significant strides across various fields, providing tools and techniques that drive innovation and improve outcomes. Below are key applications of data science in healthcare, environmental science, engineering, and agriculture.</a:t>
            </a:r>
          </a:p>
          <a:p>
            <a:pPr marL="158750" indent="0">
              <a:buNone/>
            </a:pPr>
            <a:endParaRPr lang="en-US" b="1" dirty="0"/>
          </a:p>
          <a:p>
            <a:pPr marL="158750" indent="0">
              <a:buNone/>
            </a:pPr>
            <a:r>
              <a:rPr lang="en-US" b="1" dirty="0"/>
              <a:t>1. Healthcare</a:t>
            </a:r>
          </a:p>
          <a:p>
            <a:pPr>
              <a:buFont typeface="Arial" panose="020B0604020202020204" pitchFamily="34" charset="0"/>
              <a:buChar char="•"/>
            </a:pPr>
            <a:r>
              <a:rPr lang="en-US" b="1" dirty="0"/>
              <a:t>Predictive Analytics for Patient Outcomes and Treatment Efficacy</a:t>
            </a:r>
            <a:r>
              <a:rPr lang="en-US" dirty="0"/>
              <a:t>:</a:t>
            </a:r>
          </a:p>
          <a:p>
            <a:pPr marL="742950" lvl="1" indent="-285750">
              <a:buFont typeface="Arial" panose="020B0604020202020204" pitchFamily="34" charset="0"/>
              <a:buChar char="•"/>
            </a:pPr>
            <a:r>
              <a:rPr lang="en-US" dirty="0"/>
              <a:t>Data science algorithms analyze historical patient data, including demographics, medical history, and treatment responses, to predict future health outcomes. This can help healthcare providers identify high-risk patients and tailor interventions accordingly.</a:t>
            </a:r>
          </a:p>
          <a:p>
            <a:pPr marL="742950" lvl="1" indent="-285750">
              <a:buFont typeface="Arial" panose="020B0604020202020204" pitchFamily="34" charset="0"/>
              <a:buChar char="•"/>
            </a:pPr>
            <a:r>
              <a:rPr lang="en-US" dirty="0"/>
              <a:t>For example, machine learning models can forecast the likelihood of readmission for patients with chronic conditions, allowing for more proactive management.</a:t>
            </a:r>
          </a:p>
          <a:p>
            <a:pPr>
              <a:buFont typeface="Arial" panose="020B0604020202020204" pitchFamily="34" charset="0"/>
              <a:buChar char="•"/>
            </a:pPr>
            <a:r>
              <a:rPr lang="en-US" b="1" dirty="0"/>
              <a:t>Analyzing Patient Data for Personalized Medicine</a:t>
            </a:r>
            <a:r>
              <a:rPr lang="en-US" dirty="0"/>
              <a:t>:</a:t>
            </a:r>
          </a:p>
          <a:p>
            <a:pPr marL="742950" lvl="1" indent="-285750">
              <a:buFont typeface="Arial" panose="020B0604020202020204" pitchFamily="34" charset="0"/>
              <a:buChar char="•"/>
            </a:pPr>
            <a:r>
              <a:rPr lang="en-US" dirty="0"/>
              <a:t>By leveraging genomic data, lifestyle factors, and previous treatment outcomes, data science enables personalized treatment plans. This approach can enhance the effectiveness of therapies and minimize side effects.</a:t>
            </a:r>
          </a:p>
          <a:p>
            <a:pPr marL="742950" lvl="1" indent="-285750">
              <a:buFont typeface="Arial" panose="020B0604020202020204" pitchFamily="34" charset="0"/>
              <a:buChar char="•"/>
            </a:pPr>
            <a:r>
              <a:rPr lang="en-US" dirty="0"/>
              <a:t>Techniques such as clustering and classification can identify patient subgroups that respond similarly to specific treatments, facilitating targeted therapies.</a:t>
            </a:r>
          </a:p>
          <a:p>
            <a:pPr marL="158750" indent="0">
              <a:buNone/>
            </a:pPr>
            <a:endParaRPr lang="en-US" b="1" dirty="0"/>
          </a:p>
          <a:p>
            <a:pPr marL="158750" indent="0">
              <a:buNone/>
            </a:pPr>
            <a:r>
              <a:rPr lang="en-US" b="1" dirty="0"/>
              <a:t>2. Environmental Science</a:t>
            </a:r>
          </a:p>
          <a:p>
            <a:pPr>
              <a:buFont typeface="Arial" panose="020B0604020202020204" pitchFamily="34" charset="0"/>
              <a:buChar char="•"/>
            </a:pPr>
            <a:r>
              <a:rPr lang="en-US" b="1" dirty="0"/>
              <a:t>Modeling Climate Change Impacts Using Data-Driven Simulations</a:t>
            </a:r>
            <a:r>
              <a:rPr lang="en-US" dirty="0"/>
              <a:t>:</a:t>
            </a:r>
          </a:p>
          <a:p>
            <a:pPr marL="742950" lvl="1" indent="-285750">
              <a:buFont typeface="Arial" panose="020B0604020202020204" pitchFamily="34" charset="0"/>
              <a:buChar char="•"/>
            </a:pPr>
            <a:r>
              <a:rPr lang="en-US" dirty="0"/>
              <a:t>Data science models simulate various climate scenarios by analyzing historical weather data, greenhouse gas emissions, and environmental changes. These simulations help predict potential future impacts on ecosystems and human societies.</a:t>
            </a:r>
          </a:p>
          <a:p>
            <a:pPr marL="742950" lvl="1" indent="-285750">
              <a:buFont typeface="Arial" panose="020B0604020202020204" pitchFamily="34" charset="0"/>
              <a:buChar char="•"/>
            </a:pPr>
            <a:r>
              <a:rPr lang="en-US" dirty="0"/>
              <a:t>For instance, researchers can forecast how rising temperatures and changing precipitation patterns will affect agriculture, water resources, and biodiversity.</a:t>
            </a:r>
          </a:p>
          <a:p>
            <a:pPr>
              <a:buFont typeface="Arial" panose="020B0604020202020204" pitchFamily="34" charset="0"/>
              <a:buChar char="•"/>
            </a:pPr>
            <a:r>
              <a:rPr lang="en-US" b="1" dirty="0"/>
              <a:t>Monitoring Biodiversity and Ecosystems Through Remote Sensing</a:t>
            </a:r>
            <a:r>
              <a:rPr lang="en-US" dirty="0"/>
              <a:t>:</a:t>
            </a:r>
          </a:p>
          <a:p>
            <a:pPr marL="742950" lvl="1" indent="-285750">
              <a:buFont typeface="Arial" panose="020B0604020202020204" pitchFamily="34" charset="0"/>
              <a:buChar char="•"/>
            </a:pPr>
            <a:r>
              <a:rPr lang="en-US" dirty="0"/>
              <a:t>Remote sensing technologies collect data from satellites and drones, which data scientists analyze to monitor habitat changes, species distributions, and ecosystem health.</a:t>
            </a:r>
          </a:p>
          <a:p>
            <a:pPr marL="742950" lvl="1" indent="-285750">
              <a:buFont typeface="Arial" panose="020B0604020202020204" pitchFamily="34" charset="0"/>
              <a:buChar char="•"/>
            </a:pPr>
            <a:r>
              <a:rPr lang="en-US" dirty="0"/>
              <a:t>Techniques such as image recognition and classification can be applied to satellite imagery to assess deforestation rates or identify critical habitats.</a:t>
            </a:r>
          </a:p>
          <a:p>
            <a:pPr marL="158750" indent="0">
              <a:buNone/>
            </a:pPr>
            <a:endParaRPr lang="en-US" b="1" dirty="0"/>
          </a:p>
          <a:p>
            <a:pPr marL="158750" indent="0">
              <a:buNone/>
            </a:pPr>
            <a:r>
              <a:rPr lang="en-US" b="1" dirty="0"/>
              <a:t>3. Engineering</a:t>
            </a:r>
          </a:p>
          <a:p>
            <a:pPr>
              <a:buFont typeface="Arial" panose="020B0604020202020204" pitchFamily="34" charset="0"/>
              <a:buChar char="•"/>
            </a:pPr>
            <a:r>
              <a:rPr lang="en-US" b="1" dirty="0"/>
              <a:t>Optimizing Manufacturing Processes with Data Analysis</a:t>
            </a:r>
            <a:r>
              <a:rPr lang="en-US" dirty="0"/>
              <a:t>:</a:t>
            </a:r>
          </a:p>
          <a:p>
            <a:pPr marL="742950" lvl="1" indent="-285750">
              <a:buFont typeface="Arial" panose="020B0604020202020204" pitchFamily="34" charset="0"/>
              <a:buChar char="•"/>
            </a:pPr>
            <a:r>
              <a:rPr lang="en-US" dirty="0"/>
              <a:t>Data science helps identify inefficiencies in manufacturing processes by analyzing production data, workflow patterns, and machine performance. This can lead to improved efficiency, reduced waste, and lower costs.</a:t>
            </a:r>
          </a:p>
          <a:p>
            <a:pPr marL="742950" lvl="1" indent="-285750">
              <a:buFont typeface="Arial" panose="020B0604020202020204" pitchFamily="34" charset="0"/>
              <a:buChar char="•"/>
            </a:pPr>
            <a:r>
              <a:rPr lang="en-US" dirty="0"/>
              <a:t>For example, advanced analytics can optimize production schedules and inventory management, resulting in better resource allocation.</a:t>
            </a:r>
          </a:p>
          <a:p>
            <a:pPr>
              <a:buFont typeface="Arial" panose="020B0604020202020204" pitchFamily="34" charset="0"/>
              <a:buChar char="•"/>
            </a:pPr>
            <a:r>
              <a:rPr lang="en-US" b="1" dirty="0"/>
              <a:t>Predictive Maintenance of Machinery Using IoT Data</a:t>
            </a:r>
            <a:r>
              <a:rPr lang="en-US" dirty="0"/>
              <a:t>:</a:t>
            </a:r>
          </a:p>
          <a:p>
            <a:pPr marL="742950" lvl="1" indent="-285750">
              <a:buFont typeface="Arial" panose="020B0604020202020204" pitchFamily="34" charset="0"/>
              <a:buChar char="•"/>
            </a:pPr>
            <a:r>
              <a:rPr lang="en-US" dirty="0"/>
              <a:t>Data from Internet of Things (IoT) devices attached to machinery can be analyzed to predict when equipment is likely to fail or require maintenance. This proactive approach reduces downtime and maintenance costs.</a:t>
            </a:r>
          </a:p>
          <a:p>
            <a:pPr marL="742950" lvl="1" indent="-285750">
              <a:buFont typeface="Arial" panose="020B0604020202020204" pitchFamily="34" charset="0"/>
              <a:buChar char="•"/>
            </a:pPr>
            <a:r>
              <a:rPr lang="en-US" dirty="0"/>
              <a:t>Techniques such as time series analysis and anomaly detection are commonly used to monitor equipment health and performance trends.</a:t>
            </a:r>
          </a:p>
          <a:p>
            <a:pPr marL="158750" indent="0">
              <a:buNone/>
            </a:pPr>
            <a:endParaRPr lang="en-US" b="1" dirty="0"/>
          </a:p>
          <a:p>
            <a:pPr marL="158750" indent="0">
              <a:buNone/>
            </a:pPr>
            <a:r>
              <a:rPr lang="en-US" b="1" dirty="0"/>
              <a:t>4. Agriculture</a:t>
            </a:r>
          </a:p>
          <a:p>
            <a:pPr>
              <a:buFont typeface="Arial" panose="020B0604020202020204" pitchFamily="34" charset="0"/>
              <a:buChar char="•"/>
            </a:pPr>
            <a:r>
              <a:rPr lang="en-US" b="1" dirty="0"/>
              <a:t>Precision Farming Techniques for Crop Yield Optimization</a:t>
            </a:r>
            <a:r>
              <a:rPr lang="en-US" dirty="0"/>
              <a:t>:</a:t>
            </a:r>
          </a:p>
          <a:p>
            <a:pPr marL="742950" lvl="1" indent="-285750">
              <a:buFont typeface="Arial" panose="020B0604020202020204" pitchFamily="34" charset="0"/>
              <a:buChar char="•"/>
            </a:pPr>
            <a:r>
              <a:rPr lang="en-US" dirty="0"/>
              <a:t>Data science applications in precision agriculture involve analyzing data from sensors, drones, and satellites to optimize crop management practices. This can lead to increased yields and reduced resource consumption.</a:t>
            </a:r>
          </a:p>
          <a:p>
            <a:pPr marL="742950" lvl="1" indent="-285750">
              <a:buFont typeface="Arial" panose="020B0604020202020204" pitchFamily="34" charset="0"/>
              <a:buChar char="•"/>
            </a:pPr>
            <a:r>
              <a:rPr lang="en-US" dirty="0"/>
              <a:t>By assessing soil health, moisture levels, and crop growth stages, farmers can make informed decisions about irrigation, fertilization, and pest management.</a:t>
            </a:r>
          </a:p>
          <a:p>
            <a:pPr>
              <a:buFont typeface="Arial" panose="020B0604020202020204" pitchFamily="34" charset="0"/>
              <a:buChar char="•"/>
            </a:pPr>
            <a:r>
              <a:rPr lang="en-US" b="1" dirty="0"/>
              <a:t>Analyzing Soil and Weather Data for Informed Decision-Making</a:t>
            </a:r>
            <a:r>
              <a:rPr lang="en-US" dirty="0"/>
              <a:t>:</a:t>
            </a:r>
          </a:p>
          <a:p>
            <a:pPr marL="742950" lvl="1" indent="-285750">
              <a:buFont typeface="Arial" panose="020B0604020202020204" pitchFamily="34" charset="0"/>
              <a:buChar char="•"/>
            </a:pPr>
            <a:r>
              <a:rPr lang="en-US" dirty="0"/>
              <a:t>Data scientists analyze historical and real-time soil and weather data to provide farmers with actionable insights. This includes predicting planting times, irrigation needs, and potential pest infestations.</a:t>
            </a:r>
          </a:p>
          <a:p>
            <a:pPr marL="742950" lvl="1" indent="-285750">
              <a:buFont typeface="Arial" panose="020B0604020202020204" pitchFamily="34" charset="0"/>
              <a:buChar char="•"/>
            </a:pPr>
            <a:r>
              <a:rPr lang="en-US" dirty="0"/>
              <a:t>Machine learning models can analyze weather patterns to optimize planting schedules, maximizing productivity while minimizing risks associated with adverse weather conditions.</a:t>
            </a:r>
          </a:p>
          <a:p>
            <a:pPr marL="0" indent="0">
              <a:lnSpc>
                <a:spcPct val="114999"/>
              </a:lnSpc>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942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Tools and Techniques for Data Science</a:t>
            </a:r>
          </a:p>
          <a:p>
            <a:r>
              <a:rPr lang="en-US" dirty="0"/>
              <a:t>Data science involves a diverse set of tools and techniques that enable practitioners to extract insights, analyze data, and develop predictive models. Here’s an overview of common tools and essential techniques used in the field.</a:t>
            </a:r>
          </a:p>
          <a:p>
            <a:pPr marL="158750" indent="0">
              <a:buNone/>
            </a:pPr>
            <a:endParaRPr lang="en-US" b="1" dirty="0"/>
          </a:p>
          <a:p>
            <a:pPr marL="158750" indent="0">
              <a:buNone/>
            </a:pPr>
            <a:r>
              <a:rPr lang="en-US" b="1" dirty="0"/>
              <a:t>Common Tools</a:t>
            </a:r>
          </a:p>
          <a:p>
            <a:pPr marL="457200" indent="-298450"/>
            <a:r>
              <a:rPr lang="en-US" b="1" dirty="0"/>
              <a:t>Programming Languages</a:t>
            </a:r>
            <a:endParaRPr lang="en-US" dirty="0"/>
          </a:p>
          <a:p>
            <a:pPr marL="742950" lvl="1" indent="-285750"/>
            <a:r>
              <a:rPr lang="en-US" b="1" dirty="0"/>
              <a:t>Python</a:t>
            </a:r>
            <a:r>
              <a:rPr lang="en-US" dirty="0"/>
              <a:t>:</a:t>
            </a:r>
          </a:p>
          <a:p>
            <a:pPr marL="1143000" lvl="2" indent="-228600"/>
            <a:r>
              <a:rPr lang="en-US" dirty="0"/>
              <a:t>Widely used for data manipulation, analysis, and machine learning due to its simplicity and extensive libraries (e.g., Pandas, NumPy, Matplotlib, Seaborn).</a:t>
            </a:r>
          </a:p>
          <a:p>
            <a:pPr marL="1143000" lvl="2" indent="-228600"/>
            <a:r>
              <a:rPr lang="en-US" dirty="0"/>
              <a:t>Popular for tasks such as data cleaning, exploratory data analysis, and building machine learning models.</a:t>
            </a:r>
          </a:p>
          <a:p>
            <a:pPr marL="742950" lvl="1" indent="-285750"/>
            <a:r>
              <a:rPr lang="en-US" b="1" dirty="0"/>
              <a:t>R</a:t>
            </a:r>
            <a:r>
              <a:rPr lang="en-US" dirty="0"/>
              <a:t>:</a:t>
            </a:r>
          </a:p>
          <a:p>
            <a:pPr marL="1143000" lvl="2" indent="-228600"/>
            <a:r>
              <a:rPr lang="en-US" dirty="0"/>
              <a:t>A language specifically designed for statistical analysis and data visualization, favored among statisticians and data analysts.</a:t>
            </a:r>
          </a:p>
          <a:p>
            <a:pPr marL="1143000" lvl="2" indent="-228600"/>
            <a:r>
              <a:rPr lang="en-US" dirty="0"/>
              <a:t>Offers powerful packages like ggplot2 for visualization, </a:t>
            </a:r>
            <a:r>
              <a:rPr lang="en-US" dirty="0" err="1"/>
              <a:t>dplyr</a:t>
            </a:r>
            <a:r>
              <a:rPr lang="en-US" dirty="0"/>
              <a:t> for data manipulation, and caret for machine learning.</a:t>
            </a:r>
          </a:p>
          <a:p>
            <a:pPr marL="457200" indent="-298450"/>
            <a:r>
              <a:rPr lang="en-US" b="1" dirty="0"/>
              <a:t>Data Visualization Tools</a:t>
            </a:r>
            <a:endParaRPr lang="en-US" dirty="0"/>
          </a:p>
          <a:p>
            <a:pPr marL="742950" lvl="1" indent="-285750"/>
            <a:r>
              <a:rPr lang="en-US" b="1" dirty="0"/>
              <a:t>Tableau</a:t>
            </a:r>
            <a:r>
              <a:rPr lang="en-US" dirty="0"/>
              <a:t>:</a:t>
            </a:r>
          </a:p>
          <a:p>
            <a:pPr marL="1143000" lvl="2" indent="-228600"/>
            <a:r>
              <a:rPr lang="en-US" dirty="0"/>
              <a:t>A leading data visualization tool that allows users to create interactive and shareable dashboards. It connects to various data sources and provides a user-friendly interface for visual analysis.</a:t>
            </a:r>
          </a:p>
          <a:p>
            <a:pPr marL="742950" lvl="1" indent="-285750"/>
            <a:r>
              <a:rPr lang="en-US" b="1" dirty="0"/>
              <a:t>Power BI</a:t>
            </a:r>
            <a:r>
              <a:rPr lang="en-US" dirty="0"/>
              <a:t>:</a:t>
            </a:r>
          </a:p>
          <a:p>
            <a:pPr marL="1143000" lvl="2" indent="-228600"/>
            <a:r>
              <a:rPr lang="en-US" dirty="0"/>
              <a:t>Developed by Microsoft, Power BI enables users to visualize data and share insights across organizations. It integrates well with other Microsoft products and offers a robust set of features for business analytics.</a:t>
            </a:r>
          </a:p>
          <a:p>
            <a:pPr marL="457200" indent="-298450"/>
            <a:r>
              <a:rPr lang="en-US" b="1" dirty="0"/>
              <a:t>Machine Learning Libraries</a:t>
            </a:r>
            <a:endParaRPr lang="en-US" dirty="0"/>
          </a:p>
          <a:p>
            <a:pPr marL="742950" lvl="1" indent="-285750"/>
            <a:r>
              <a:rPr lang="en-US" b="1" dirty="0"/>
              <a:t>TensorFlow</a:t>
            </a:r>
            <a:r>
              <a:rPr lang="en-US" dirty="0"/>
              <a:t>:</a:t>
            </a:r>
          </a:p>
          <a:p>
            <a:pPr marL="1143000" lvl="2" indent="-228600"/>
            <a:r>
              <a:rPr lang="en-US" dirty="0"/>
              <a:t>An open-source library developed by Google for building and deploying machine learning models, particularly deep learning applications. It supports a wide range of neural network architectures and is highly scalable.</a:t>
            </a:r>
          </a:p>
          <a:p>
            <a:pPr marL="742950" lvl="1" indent="-285750"/>
            <a:r>
              <a:rPr lang="en-US" b="1" dirty="0"/>
              <a:t>scikit-learn</a:t>
            </a:r>
            <a:r>
              <a:rPr lang="en-US" dirty="0"/>
              <a:t>:</a:t>
            </a:r>
          </a:p>
          <a:p>
            <a:pPr marL="1143000" lvl="2" indent="-228600"/>
            <a:r>
              <a:rPr lang="en-US" dirty="0"/>
              <a:t>A versatile library for machine learning in Python that provides simple and efficient tools for data mining and data analysis. It includes various algorithms for classification, regression, clustering, and dimensionality reduction.</a:t>
            </a:r>
          </a:p>
          <a:p>
            <a:r>
              <a:rPr lang="en-US" b="1" dirty="0"/>
              <a:t>Techniques</a:t>
            </a:r>
          </a:p>
          <a:p>
            <a:pPr marL="457200" indent="-298450"/>
            <a:r>
              <a:rPr lang="en-US" b="1" dirty="0"/>
              <a:t>Statistical Analysis</a:t>
            </a:r>
            <a:endParaRPr lang="en-US" dirty="0"/>
          </a:p>
          <a:p>
            <a:pPr marL="742950" lvl="1" indent="-285750"/>
            <a:r>
              <a:rPr lang="en-US" b="1" dirty="0"/>
              <a:t>Descriptive Statistics</a:t>
            </a:r>
            <a:r>
              <a:rPr lang="en-US" dirty="0"/>
              <a:t>: Summarizes data characteristics through measures such as mean, median, mode, variance, and standard deviation.</a:t>
            </a:r>
          </a:p>
          <a:p>
            <a:pPr marL="742950" lvl="1" indent="-285750"/>
            <a:r>
              <a:rPr lang="en-US" b="1" dirty="0"/>
              <a:t>Inferential Statistics</a:t>
            </a:r>
            <a:r>
              <a:rPr lang="en-US" dirty="0"/>
              <a:t>: Involves making predictions or inferences about a population based on a sample. Techniques include hypothesis testing, confidence intervals, and regression analysis.</a:t>
            </a:r>
          </a:p>
          <a:p>
            <a:pPr marL="742950" lvl="1" indent="-285750"/>
            <a:r>
              <a:rPr lang="en-US" b="1" dirty="0"/>
              <a:t>Trend Analysis</a:t>
            </a:r>
            <a:r>
              <a:rPr lang="en-US" dirty="0"/>
              <a:t>: Identifies patterns over time in datasets, often using time series analysis to forecast future values based on historical data.</a:t>
            </a:r>
          </a:p>
          <a:p>
            <a:pPr marL="457200" indent="-298450"/>
            <a:r>
              <a:rPr lang="en-US" b="1" dirty="0"/>
              <a:t>Machine Learning</a:t>
            </a:r>
            <a:endParaRPr lang="en-US" dirty="0"/>
          </a:p>
          <a:p>
            <a:pPr marL="742950" lvl="1" indent="-285750"/>
            <a:r>
              <a:rPr lang="en-US" b="1" dirty="0"/>
              <a:t>Supervised Learning</a:t>
            </a:r>
            <a:r>
              <a:rPr lang="en-US" dirty="0"/>
              <a:t>: Involves training a model on labeled data to make predictions or classifications. Common algorithms include linear regression, decision trees, and support vector machines.</a:t>
            </a:r>
          </a:p>
          <a:p>
            <a:pPr marL="742950" lvl="1" indent="-285750"/>
            <a:r>
              <a:rPr lang="en-US" b="1" dirty="0"/>
              <a:t>Unsupervised Learning</a:t>
            </a:r>
            <a:r>
              <a:rPr lang="en-US" dirty="0"/>
              <a:t>: Involves finding hidden patterns or intrinsic structures in unlabeled data. Techniques include clustering (e.g., k-means, hierarchical clustering) and dimensionality reduction (e.g., PCA).</a:t>
            </a:r>
          </a:p>
          <a:p>
            <a:pPr marL="742950" lvl="1" indent="-285750"/>
            <a:r>
              <a:rPr lang="en-US" b="1" dirty="0"/>
              <a:t>Reinforcement Learning</a:t>
            </a:r>
            <a:r>
              <a:rPr lang="en-US" dirty="0"/>
              <a:t>: A type of machine learning where agents learn to make decisions by taking actions in an environment to maximize cumulative rewards.</a:t>
            </a:r>
          </a:p>
          <a:p>
            <a:pPr marL="0" indent="0">
              <a:lnSpc>
                <a:spcPct val="114999"/>
              </a:lnSpc>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8002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What is Data Visualization?</a:t>
            </a:r>
            <a:endParaRPr lang="en-US" dirty="0"/>
          </a:p>
          <a:p>
            <a:r>
              <a:rPr lang="en-US" dirty="0"/>
              <a:t>Data visualization is the graphical representation of information and data. By utilizing visual elements like charts, graphs, and maps, data visualization tools provide an accessible way to see and understand trends, patterns, and outliers in data. The key benefits of data visualization include:</a:t>
            </a:r>
          </a:p>
          <a:p>
            <a:pPr lvl="1">
              <a:buFont typeface="Arial" panose="020B0604020202020204" pitchFamily="34" charset="0"/>
              <a:buChar char="•"/>
            </a:pPr>
            <a:r>
              <a:rPr lang="en-US" b="1" dirty="0"/>
              <a:t>Simplification of Complex Data</a:t>
            </a:r>
            <a:r>
              <a:rPr lang="en-US" dirty="0"/>
              <a:t>: Visualizations help break down large datasets into digestible pieces, allowing users to grasp essential insights quickly.</a:t>
            </a:r>
          </a:p>
          <a:p>
            <a:pPr lvl="1">
              <a:buFont typeface="Arial" panose="020B0604020202020204" pitchFamily="34" charset="0"/>
              <a:buChar char="•"/>
            </a:pPr>
            <a:r>
              <a:rPr lang="en-US" b="1" dirty="0"/>
              <a:t>Identification of Trends and Patterns</a:t>
            </a:r>
            <a:r>
              <a:rPr lang="en-US" dirty="0"/>
              <a:t>: Graphical representations make it easier to spot trends over time or highlight relationships between variables.</a:t>
            </a:r>
          </a:p>
          <a:p>
            <a:pPr lvl="1">
              <a:buFont typeface="Arial" panose="020B0604020202020204" pitchFamily="34" charset="0"/>
              <a:buChar char="•"/>
            </a:pPr>
            <a:r>
              <a:rPr lang="en-US" b="1" dirty="0"/>
              <a:t>Highlighting Outliers</a:t>
            </a:r>
            <a:r>
              <a:rPr lang="en-US" dirty="0"/>
              <a:t>: Visualizations can help identify anomalies or outliers in data that may require further investigation.</a:t>
            </a:r>
          </a:p>
          <a:p>
            <a:pPr marL="158750" indent="0">
              <a:buNone/>
            </a:pPr>
            <a:endParaRPr lang="en-US" b="1" dirty="0"/>
          </a:p>
          <a:p>
            <a:pPr marL="158750" indent="0">
              <a:buNone/>
            </a:pPr>
            <a:r>
              <a:rPr lang="en-US" b="1" dirty="0"/>
              <a:t>Importance of Data Visualization in Excel</a:t>
            </a:r>
            <a:endParaRPr lang="en-US" dirty="0"/>
          </a:p>
          <a:p>
            <a:pPr marL="158750" indent="0">
              <a:buNone/>
            </a:pPr>
            <a:r>
              <a:rPr lang="en-US" dirty="0"/>
              <a:t>Excel is one of the most widely used tools for data visualization, primarily due to its accessibility and powerful features. Here are some reasons why data visualization in Excel is crucial:</a:t>
            </a:r>
          </a:p>
          <a:p>
            <a:pPr marL="457200" indent="-298450"/>
            <a:r>
              <a:rPr lang="en-US" b="1" dirty="0"/>
              <a:t>Accessibility and Familiarity</a:t>
            </a:r>
            <a:r>
              <a:rPr lang="en-US" dirty="0"/>
              <a:t>:</a:t>
            </a:r>
          </a:p>
          <a:p>
            <a:pPr marL="742950" lvl="1" indent="-285750"/>
            <a:r>
              <a:rPr lang="en-US" dirty="0"/>
              <a:t>Excel is user-friendly and widely used across industries, making it a go-to tool for many professionals. Most users are already familiar with its basic functions, allowing for a smoother learning curve when it comes to creating visualizations.</a:t>
            </a:r>
          </a:p>
          <a:p>
            <a:pPr marL="457200" indent="-298450"/>
            <a:r>
              <a:rPr lang="en-US" b="1" dirty="0"/>
              <a:t>Diverse Visualization Options</a:t>
            </a:r>
            <a:r>
              <a:rPr lang="en-US" dirty="0"/>
              <a:t>:</a:t>
            </a:r>
          </a:p>
          <a:p>
            <a:pPr marL="742950" lvl="1" indent="-285750"/>
            <a:r>
              <a:rPr lang="en-US" dirty="0"/>
              <a:t>Excel provides a variety of chart types, including bar charts, line graphs, pie charts, scatter plots, and more. Users can choose the best type of visualization based on their data and the message they want to convey.</a:t>
            </a:r>
          </a:p>
          <a:p>
            <a:pPr marL="457200" indent="-298450"/>
            <a:r>
              <a:rPr lang="en-US" b="1" dirty="0"/>
              <a:t>Data Analysis Made Intuitive</a:t>
            </a:r>
            <a:r>
              <a:rPr lang="en-US" dirty="0"/>
              <a:t>:</a:t>
            </a:r>
          </a:p>
          <a:p>
            <a:pPr marL="742950" lvl="1" indent="-285750"/>
            <a:r>
              <a:rPr lang="en-US" dirty="0"/>
              <a:t>By transforming data into visual formats, Excel enables users to analyze data more intuitively. Visuals can highlight relationships between data points, making it easier to draw conclusions without getting lost in raw numbers.</a:t>
            </a:r>
          </a:p>
          <a:p>
            <a:pPr marL="457200" indent="-298450"/>
            <a:r>
              <a:rPr lang="en-US" b="1" dirty="0"/>
              <a:t>Enhances Presentations and Reports</a:t>
            </a:r>
            <a:r>
              <a:rPr lang="en-US" dirty="0"/>
              <a:t>:</a:t>
            </a:r>
          </a:p>
          <a:p>
            <a:pPr marL="742950" lvl="1" indent="-285750"/>
            <a:r>
              <a:rPr lang="en-US" dirty="0"/>
              <a:t>Well-designed visualizations can significantly improve the quality of presentations and reports. Visuals can communicate information more effectively than text alone, capturing the audience's attention and making complex data more understandable.</a:t>
            </a:r>
          </a:p>
          <a:p>
            <a:pPr marL="457200" indent="-298450"/>
            <a:r>
              <a:rPr lang="en-US" b="1" dirty="0"/>
              <a:t>Interactive Features</a:t>
            </a:r>
            <a:r>
              <a:rPr lang="en-US" dirty="0"/>
              <a:t>:</a:t>
            </a:r>
          </a:p>
          <a:p>
            <a:pPr marL="742950" lvl="1" indent="-285750"/>
            <a:r>
              <a:rPr lang="en-US" dirty="0"/>
              <a:t>Excel offers interactive features such as slicers and pivot charts that allow users to manipulate data visualizations in real time. This interactivity helps users explore data from different angles and gain deeper insights.</a:t>
            </a:r>
          </a:p>
          <a:p>
            <a:pPr marL="457200" indent="-298450"/>
            <a:r>
              <a:rPr lang="en-US" b="1" dirty="0"/>
              <a:t>Integration with Data Analysis Tools</a:t>
            </a:r>
            <a:r>
              <a:rPr lang="en-US" dirty="0"/>
              <a:t>:</a:t>
            </a:r>
          </a:p>
          <a:p>
            <a:pPr marL="742950" lvl="1" indent="-285750"/>
            <a:r>
              <a:rPr lang="en-US" dirty="0"/>
              <a:t>Excel integrates seamlessly with various data analysis tools and functions. Users can leverage Excel’s built-in formulas and functions to analyze data and then visualize the results directly, streamlining the workflow.</a:t>
            </a:r>
          </a:p>
          <a:p>
            <a:pPr marL="457200" indent="-298450"/>
            <a:r>
              <a:rPr lang="en-US" b="1" dirty="0"/>
              <a:t>Customization and Flexibility</a:t>
            </a:r>
            <a:r>
              <a:rPr lang="en-US" dirty="0"/>
              <a:t>:</a:t>
            </a:r>
          </a:p>
          <a:p>
            <a:pPr marL="742950" lvl="1" indent="-285750"/>
            <a:r>
              <a:rPr lang="en-US" dirty="0"/>
              <a:t>Users can customize charts and graphs extensively in Excel, from colors and labels to layout and styles, ensuring that the visualizations meet their specific needs and preferences.</a:t>
            </a:r>
          </a:p>
          <a:p>
            <a:pPr marL="0" indent="0">
              <a:lnSpc>
                <a:spcPct val="114999"/>
              </a:lnSpc>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5989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Types of Charts in Excel</a:t>
            </a:r>
          </a:p>
          <a:p>
            <a:r>
              <a:rPr lang="en-US" dirty="0"/>
              <a:t>Excel provides a wide range of chart types, each designed to represent data visually in a way that highlights specific relationships or insights. Here’s a detailed look at some common chart types and tips for choosing the right one for your data.</a:t>
            </a:r>
          </a:p>
          <a:p>
            <a:pPr marL="158750" indent="0">
              <a:buNone/>
            </a:pPr>
            <a:endParaRPr lang="en-US" b="1" dirty="0"/>
          </a:p>
          <a:p>
            <a:pPr marL="158750" indent="0">
              <a:buNone/>
            </a:pPr>
            <a:r>
              <a:rPr lang="en-US" b="1" dirty="0"/>
              <a:t>Common Chart Types</a:t>
            </a:r>
          </a:p>
          <a:p>
            <a:pPr marL="457200" indent="-298450"/>
            <a:r>
              <a:rPr lang="en-US" b="1" dirty="0"/>
              <a:t>Column Chart</a:t>
            </a:r>
            <a:endParaRPr lang="en-US" dirty="0"/>
          </a:p>
          <a:p>
            <a:pPr marL="742950" lvl="1" indent="-285750"/>
            <a:r>
              <a:rPr lang="en-US" dirty="0"/>
              <a:t>This chart type uses vertical bars to represent data. Each bar's height corresponds to its value, making it easy to compare different categories.</a:t>
            </a:r>
          </a:p>
          <a:p>
            <a:pPr marL="742950" lvl="1" indent="-285750"/>
            <a:r>
              <a:rPr lang="en-US" dirty="0"/>
              <a:t>Ideal for comparing values across different categories, such as sales figures for various products or survey results across demographics.</a:t>
            </a:r>
          </a:p>
          <a:p>
            <a:pPr marL="742950" lvl="1" indent="-285750"/>
            <a:r>
              <a:rPr lang="en-US" b="1" dirty="0"/>
              <a:t>Example</a:t>
            </a:r>
            <a:r>
              <a:rPr lang="en-US" dirty="0"/>
              <a:t>: Comparing monthly sales across different regions.</a:t>
            </a:r>
          </a:p>
          <a:p>
            <a:pPr marL="457200" indent="-298450"/>
            <a:r>
              <a:rPr lang="en-US" b="1" dirty="0"/>
              <a:t>Line Chart</a:t>
            </a:r>
            <a:endParaRPr lang="en-US" dirty="0"/>
          </a:p>
          <a:p>
            <a:pPr marL="742950" lvl="1" indent="-285750"/>
            <a:r>
              <a:rPr lang="en-US" dirty="0"/>
              <a:t>A line chart connects individual data points with a continuous line, emphasizing trends over time.</a:t>
            </a:r>
          </a:p>
          <a:p>
            <a:pPr marL="742950" lvl="1" indent="-285750"/>
            <a:r>
              <a:rPr lang="en-US" dirty="0"/>
              <a:t>Best for displaying data trends across periods, such as stock prices over months or temperature changes throughout a year.</a:t>
            </a:r>
          </a:p>
          <a:p>
            <a:pPr marL="742950" lvl="1" indent="-285750"/>
            <a:r>
              <a:rPr lang="en-US" b="1" dirty="0"/>
              <a:t>Example</a:t>
            </a:r>
            <a:r>
              <a:rPr lang="en-US" dirty="0"/>
              <a:t>: Visualizing the trend of website traffic over the last 12 months.</a:t>
            </a:r>
          </a:p>
          <a:p>
            <a:pPr marL="457200" indent="-298450"/>
            <a:r>
              <a:rPr lang="en-US" b="1" dirty="0"/>
              <a:t>Pie Chart</a:t>
            </a:r>
            <a:endParaRPr lang="en-US" dirty="0"/>
          </a:p>
          <a:p>
            <a:pPr marL="742950" lvl="1" indent="-285750"/>
            <a:r>
              <a:rPr lang="en-US" dirty="0"/>
              <a:t>This circular chart is divided into slices that represent the proportion of each category to the whole. The size of each slice is proportional to its percentage of the total.</a:t>
            </a:r>
          </a:p>
          <a:p>
            <a:pPr marL="742950" lvl="1" indent="-285750"/>
            <a:r>
              <a:rPr lang="en-US" dirty="0"/>
              <a:t>Effective for showing percentage shares of a whole, such as market share among competitors or budget allocation.</a:t>
            </a:r>
          </a:p>
          <a:p>
            <a:pPr marL="742950" lvl="1" indent="-285750"/>
            <a:r>
              <a:rPr lang="en-US" b="1" dirty="0"/>
              <a:t>Example</a:t>
            </a:r>
            <a:r>
              <a:rPr lang="en-US" dirty="0"/>
              <a:t>: Displaying the composition of a company’s revenue sources.</a:t>
            </a:r>
          </a:p>
          <a:p>
            <a:pPr marL="457200" indent="-298450"/>
            <a:r>
              <a:rPr lang="en-US" b="1" dirty="0"/>
              <a:t>Bar Chart</a:t>
            </a:r>
            <a:endParaRPr lang="en-US" dirty="0"/>
          </a:p>
          <a:p>
            <a:pPr marL="742950" lvl="1" indent="-285750"/>
            <a:r>
              <a:rPr lang="en-US" dirty="0"/>
              <a:t>Similar to column charts, but uses horizontal bars instead of vertical ones. This format can make it easier to read category labels, especially with long names.</a:t>
            </a:r>
          </a:p>
          <a:p>
            <a:pPr marL="742950" lvl="1" indent="-285750"/>
            <a:r>
              <a:rPr lang="en-US" dirty="0"/>
              <a:t>Useful for comparing values across categories, especially when category names are lengthy.</a:t>
            </a:r>
          </a:p>
          <a:p>
            <a:pPr marL="742950" lvl="1" indent="-285750"/>
            <a:r>
              <a:rPr lang="en-US" b="1" dirty="0"/>
              <a:t>Example</a:t>
            </a:r>
            <a:r>
              <a:rPr lang="en-US" dirty="0"/>
              <a:t>: Comparing the number of users across different social media platforms.</a:t>
            </a:r>
          </a:p>
          <a:p>
            <a:pPr marL="457200" indent="-298450"/>
            <a:r>
              <a:rPr lang="en-US" b="1" dirty="0"/>
              <a:t>Scatter Plot</a:t>
            </a:r>
            <a:endParaRPr lang="en-US" dirty="0"/>
          </a:p>
          <a:p>
            <a:pPr marL="742950" lvl="1" indent="-285750"/>
            <a:r>
              <a:rPr lang="en-US" dirty="0"/>
              <a:t>A scatter plot uses dots to represent values for two different variables. The position of each dot indicates the relationship between the variables.</a:t>
            </a:r>
          </a:p>
          <a:p>
            <a:pPr marL="742950" lvl="1" indent="-285750"/>
            <a:r>
              <a:rPr lang="en-US" dirty="0"/>
              <a:t>Best for showing correlations or relationships, such as the relationship between advertising spend and sales revenue.</a:t>
            </a:r>
          </a:p>
          <a:p>
            <a:pPr marL="742950" lvl="1" indent="-285750"/>
            <a:r>
              <a:rPr lang="en-US" b="1" dirty="0"/>
              <a:t>Example</a:t>
            </a:r>
            <a:r>
              <a:rPr lang="en-US" dirty="0"/>
              <a:t>: Analyzing the correlation between hours studied and exam scores.</a:t>
            </a:r>
          </a:p>
          <a:p>
            <a:pPr marL="158750" indent="0">
              <a:buNone/>
            </a:pPr>
            <a:endParaRPr lang="en-US" b="1" dirty="0"/>
          </a:p>
          <a:p>
            <a:pPr marL="158750" indent="0">
              <a:buNone/>
            </a:pPr>
            <a:r>
              <a:rPr lang="en-US" b="1" dirty="0"/>
              <a:t>Choosing the Right Chart</a:t>
            </a:r>
          </a:p>
          <a:p>
            <a:pPr marL="158750" indent="0">
              <a:buNone/>
            </a:pPr>
            <a:r>
              <a:rPr lang="en-US" dirty="0"/>
              <a:t>Selecting the appropriate chart type is crucial for effectively communicating your data. </a:t>
            </a:r>
          </a:p>
          <a:p>
            <a:pPr marL="158750" indent="0">
              <a:buNone/>
            </a:pPr>
            <a:r>
              <a:rPr lang="en-US" dirty="0"/>
              <a:t>Here are some considerations to guide your decision:</a:t>
            </a:r>
          </a:p>
          <a:p>
            <a:pPr marL="457200" indent="-298450"/>
            <a:r>
              <a:rPr lang="en-US" b="1" dirty="0"/>
              <a:t>Consider the Data Type</a:t>
            </a:r>
            <a:r>
              <a:rPr lang="en-US" dirty="0"/>
              <a:t>:</a:t>
            </a:r>
          </a:p>
          <a:p>
            <a:pPr marL="742950" lvl="1" indent="-285750"/>
            <a:r>
              <a:rPr lang="en-US" b="1" dirty="0"/>
              <a:t>Categorical Data</a:t>
            </a:r>
            <a:r>
              <a:rPr lang="en-US" dirty="0"/>
              <a:t>: Use column or bar charts to compare categories.</a:t>
            </a:r>
          </a:p>
          <a:p>
            <a:pPr marL="742950" lvl="1" indent="-285750"/>
            <a:r>
              <a:rPr lang="en-US" b="1" dirty="0"/>
              <a:t>Continuous Data</a:t>
            </a:r>
            <a:r>
              <a:rPr lang="en-US" dirty="0"/>
              <a:t>: Line charts are ideal for showing trends in continuous data over time.</a:t>
            </a:r>
          </a:p>
          <a:p>
            <a:pPr marL="742950" lvl="1" indent="-285750"/>
            <a:r>
              <a:rPr lang="en-US" b="1" dirty="0"/>
              <a:t>Proportional Data</a:t>
            </a:r>
            <a:r>
              <a:rPr lang="en-US" dirty="0"/>
              <a:t>: Pie charts are suitable for illustrating parts of a whole, while bar charts can show proportions if there are many categories.</a:t>
            </a:r>
          </a:p>
          <a:p>
            <a:pPr marL="457200" indent="-298450"/>
            <a:r>
              <a:rPr lang="en-US" b="1" dirty="0"/>
              <a:t>Understand the Audience</a:t>
            </a:r>
            <a:r>
              <a:rPr lang="en-US" dirty="0"/>
              <a:t>:</a:t>
            </a:r>
          </a:p>
          <a:p>
            <a:pPr marL="742950" lvl="1" indent="-285750"/>
            <a:r>
              <a:rPr lang="en-US" b="1" dirty="0"/>
              <a:t>Complexity</a:t>
            </a:r>
            <a:r>
              <a:rPr lang="en-US" dirty="0"/>
              <a:t>: For a general audience, simpler charts (like column or pie charts) may be more effective. For a more technical audience, scatter plots or more complex visualizations can convey detailed relationships.</a:t>
            </a:r>
          </a:p>
          <a:p>
            <a:pPr marL="742950" lvl="1" indent="-285750"/>
            <a:r>
              <a:rPr lang="en-US" b="1" dirty="0"/>
              <a:t>Context</a:t>
            </a:r>
            <a:r>
              <a:rPr lang="en-US" dirty="0"/>
              <a:t>: Consider what insights the audience is seeking. Choose a chart type that will highlight those insights clearly.</a:t>
            </a:r>
          </a:p>
          <a:p>
            <a:pPr marL="457200" indent="-298450"/>
            <a:r>
              <a:rPr lang="en-US" b="1" dirty="0"/>
              <a:t>Keep Clarity and Simplicity in Mind</a:t>
            </a:r>
            <a:r>
              <a:rPr lang="en-US" dirty="0"/>
              <a:t>:</a:t>
            </a:r>
          </a:p>
          <a:p>
            <a:pPr marL="742950" lvl="1" indent="-285750"/>
            <a:r>
              <a:rPr lang="en-US" dirty="0"/>
              <a:t>Avoid clutter. Too many data points or excessive detail can overwhelm viewers. Choose a chart type that presents the data clearly without unnecessary complexity.</a:t>
            </a:r>
          </a:p>
          <a:p>
            <a:pPr marL="742950" lvl="1" indent="-285750"/>
            <a:r>
              <a:rPr lang="en-US" dirty="0"/>
              <a:t>Use labels and legends appropriately. Ensure that viewers can easily understand what each part of the chart represents.</a:t>
            </a:r>
          </a:p>
          <a:p>
            <a:pPr marL="457200" indent="-298450"/>
            <a:r>
              <a:rPr lang="en-US" b="1" dirty="0"/>
              <a:t>Test Different Options</a:t>
            </a:r>
            <a:r>
              <a:rPr lang="en-US" dirty="0"/>
              <a:t>:</a:t>
            </a:r>
          </a:p>
          <a:p>
            <a:pPr marL="742950" lvl="1" indent="-285750"/>
            <a:r>
              <a:rPr lang="en-US" dirty="0"/>
              <a:t>Sometimes, creating multiple chart types for the same dataset can help you find the most effective way to communicate your message. Excel allows you to easily switch between different chart types, so experiment to see what works best.</a:t>
            </a:r>
          </a:p>
          <a:p>
            <a:pPr marL="0" indent="0">
              <a:lnSpc>
                <a:spcPct val="114999"/>
              </a:lnSpc>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1080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1" dirty="0"/>
              <a:t>Step-by-Step Guide:</a:t>
            </a:r>
            <a:endParaRPr lang="en-US" sz="1100" dirty="0"/>
          </a:p>
          <a:p>
            <a:pPr marL="742950" lvl="1" indent="-285750">
              <a:lnSpc>
                <a:spcPct val="150000"/>
              </a:lnSpc>
              <a:buFont typeface="Arial" panose="020B0604020202020204" pitchFamily="34" charset="0"/>
              <a:buChar char="•"/>
            </a:pPr>
            <a:r>
              <a:rPr lang="en-US" sz="1100" b="1" dirty="0"/>
              <a:t>Select Data:</a:t>
            </a:r>
            <a:br>
              <a:rPr lang="en-US" sz="1100" b="1" dirty="0"/>
            </a:br>
            <a:r>
              <a:rPr lang="en-US" sz="1100" dirty="0"/>
              <a:t>Highlight the data range for the chart.</a:t>
            </a:r>
          </a:p>
          <a:p>
            <a:pPr marL="742950" lvl="1" indent="-285750">
              <a:lnSpc>
                <a:spcPct val="150000"/>
              </a:lnSpc>
              <a:buFont typeface="Arial" panose="020B0604020202020204" pitchFamily="34" charset="0"/>
              <a:buChar char="•"/>
            </a:pPr>
            <a:r>
              <a:rPr lang="en-US" sz="1100" b="1" dirty="0"/>
              <a:t>Insert Chart:</a:t>
            </a:r>
            <a:br>
              <a:rPr lang="en-US" sz="1100" b="1" dirty="0"/>
            </a:br>
            <a:r>
              <a:rPr lang="en-US" sz="1100" dirty="0"/>
              <a:t>Go to the Insert tab &gt; Choose Chart type.</a:t>
            </a:r>
          </a:p>
          <a:p>
            <a:pPr marL="742950" lvl="1" indent="-285750">
              <a:lnSpc>
                <a:spcPct val="150000"/>
              </a:lnSpc>
              <a:buFont typeface="Arial" panose="020B0604020202020204" pitchFamily="34" charset="0"/>
              <a:buChar char="•"/>
            </a:pPr>
            <a:r>
              <a:rPr lang="en-US" sz="1100" b="1" dirty="0"/>
              <a:t>Customize Chart:</a:t>
            </a:r>
            <a:br>
              <a:rPr lang="en-US" sz="1100" b="1" dirty="0"/>
            </a:br>
            <a:r>
              <a:rPr lang="en-US" sz="1100" dirty="0"/>
              <a:t>Use Chart Tools to format title, legend, and axes.</a:t>
            </a:r>
          </a:p>
          <a:p>
            <a:pPr marL="742950" lvl="1" indent="-285750">
              <a:lnSpc>
                <a:spcPct val="150000"/>
              </a:lnSpc>
              <a:buFont typeface="Arial" panose="020B0604020202020204" pitchFamily="34" charset="0"/>
              <a:buChar char="•"/>
            </a:pPr>
            <a:r>
              <a:rPr lang="en-US" sz="1100" b="1" dirty="0"/>
              <a:t>Final Touches:</a:t>
            </a:r>
            <a:br>
              <a:rPr lang="en-US" sz="1100" b="1" dirty="0"/>
            </a:br>
            <a:r>
              <a:rPr lang="en-US" sz="1100" dirty="0"/>
              <a:t>Add data labels and adjust colors as needed.</a:t>
            </a:r>
          </a:p>
          <a:p>
            <a:pPr marL="0" indent="0">
              <a:lnSpc>
                <a:spcPct val="114999"/>
              </a:lnSpc>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2407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IN" sz="1100" b="1" dirty="0"/>
              <a:t>Using Chart Tools</a:t>
            </a:r>
            <a:endParaRPr lang="en-IN" sz="1100" dirty="0"/>
          </a:p>
          <a:p>
            <a:pPr marL="742950" lvl="1" indent="-285750">
              <a:lnSpc>
                <a:spcPct val="150000"/>
              </a:lnSpc>
              <a:buFont typeface="Arial" panose="020B0604020202020204" pitchFamily="34" charset="0"/>
              <a:buChar char="•"/>
            </a:pPr>
            <a:r>
              <a:rPr lang="en-IN" sz="1100" b="1" dirty="0"/>
              <a:t>Design Tab:</a:t>
            </a:r>
            <a:br>
              <a:rPr lang="en-IN" sz="1100" b="1" dirty="0"/>
            </a:br>
            <a:r>
              <a:rPr lang="en-IN" sz="1100" dirty="0"/>
              <a:t>Change chart styles, </a:t>
            </a:r>
            <a:r>
              <a:rPr lang="en-IN" sz="1100" dirty="0" err="1"/>
              <a:t>colors</a:t>
            </a:r>
            <a:r>
              <a:rPr lang="en-IN" sz="1100" dirty="0"/>
              <a:t>, and layout.</a:t>
            </a:r>
          </a:p>
          <a:p>
            <a:pPr marL="742950" lvl="1" indent="-285750">
              <a:lnSpc>
                <a:spcPct val="150000"/>
              </a:lnSpc>
              <a:buFont typeface="Arial" panose="020B0604020202020204" pitchFamily="34" charset="0"/>
              <a:buChar char="•"/>
            </a:pPr>
            <a:r>
              <a:rPr lang="en-IN" sz="1100" b="1" dirty="0"/>
              <a:t>Format Tab:</a:t>
            </a:r>
            <a:br>
              <a:rPr lang="en-IN" sz="1100" b="1" dirty="0"/>
            </a:br>
            <a:r>
              <a:rPr lang="en-IN" sz="1100" dirty="0"/>
              <a:t>Modify individual chart elements (e.g., fonts, </a:t>
            </a:r>
            <a:r>
              <a:rPr lang="en-IN" sz="1100" dirty="0" err="1"/>
              <a:t>colors</a:t>
            </a:r>
            <a:r>
              <a:rPr lang="en-IN" sz="1100" dirty="0"/>
              <a:t>).</a:t>
            </a:r>
          </a:p>
          <a:p>
            <a:pPr marL="742950" lvl="1" indent="-285750">
              <a:lnSpc>
                <a:spcPct val="150000"/>
              </a:lnSpc>
              <a:buFont typeface="Arial" panose="020B0604020202020204" pitchFamily="34" charset="0"/>
              <a:buChar char="•"/>
            </a:pPr>
            <a:r>
              <a:rPr lang="en-IN" sz="1100" b="1" dirty="0"/>
              <a:t>Adding Elements:</a:t>
            </a:r>
            <a:br>
              <a:rPr lang="en-IN" sz="1100" b="1" dirty="0"/>
            </a:br>
            <a:r>
              <a:rPr lang="en-IN" sz="1100" dirty="0"/>
              <a:t>Titles, axis labels, data labels, gridlines.</a:t>
            </a:r>
          </a:p>
          <a:p>
            <a:pPr marL="742950" lvl="1" indent="-285750">
              <a:lnSpc>
                <a:spcPct val="150000"/>
              </a:lnSpc>
              <a:buFont typeface="Arial" panose="020B0604020202020204" pitchFamily="34" charset="0"/>
              <a:buChar char="•"/>
            </a:pPr>
            <a:r>
              <a:rPr lang="en-IN" sz="1100" b="1" dirty="0"/>
              <a:t>Using Templates:</a:t>
            </a:r>
            <a:br>
              <a:rPr lang="en-IN" sz="1100" b="1" dirty="0"/>
            </a:br>
            <a:r>
              <a:rPr lang="en-IN" sz="1100" dirty="0"/>
              <a:t>Save custom chart formats for future use.</a:t>
            </a:r>
          </a:p>
          <a:p>
            <a:pPr marL="0" indent="0">
              <a:lnSpc>
                <a:spcPct val="114999"/>
              </a:lnSpc>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81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Best Practices for Data Visualization</a:t>
            </a:r>
          </a:p>
          <a:p>
            <a:r>
              <a:rPr lang="en-US" dirty="0"/>
              <a:t>Creating effective data visualizations requires attention to detail and an understanding of how viewers will interpret the information presented. Following best practices can significantly enhance the clarity and impact of your visualizations. Here are some key guidelines to consider:</a:t>
            </a:r>
          </a:p>
          <a:p>
            <a:pPr marL="158750" indent="0">
              <a:buNone/>
            </a:pPr>
            <a:r>
              <a:rPr lang="en-US" b="1" dirty="0"/>
              <a:t>1. Keep It Simple</a:t>
            </a:r>
          </a:p>
          <a:p>
            <a:pPr lvl="1">
              <a:buFont typeface="Arial" panose="020B0604020202020204" pitchFamily="34" charset="0"/>
              <a:buChar char="•"/>
            </a:pPr>
            <a:r>
              <a:rPr lang="en-US" b="1" dirty="0"/>
              <a:t>Avoid Clutter</a:t>
            </a:r>
            <a:r>
              <a:rPr lang="en-US" dirty="0"/>
              <a:t>: Limit the number of data points and visual elements to focus on the most important information. Too much detail can overwhelm viewers and obscure key messages.</a:t>
            </a:r>
          </a:p>
          <a:p>
            <a:pPr lvl="1">
              <a:buFont typeface="Arial" panose="020B0604020202020204" pitchFamily="34" charset="0"/>
              <a:buChar char="•"/>
            </a:pPr>
            <a:r>
              <a:rPr lang="en-US" b="1" dirty="0"/>
              <a:t>Highlight Key Data Points</a:t>
            </a:r>
            <a:r>
              <a:rPr lang="en-US" dirty="0"/>
              <a:t>: Use emphasis (such as bolding or color contrast) to draw attention to critical insights. Focus on the main takeaway rather than trying to show every detail.</a:t>
            </a:r>
          </a:p>
          <a:p>
            <a:pPr lvl="1">
              <a:buFont typeface="Arial" panose="020B0604020202020204" pitchFamily="34" charset="0"/>
              <a:buChar char="•"/>
            </a:pPr>
            <a:r>
              <a:rPr lang="en-US" b="1" dirty="0"/>
              <a:t>Choose Clear Visuals</a:t>
            </a:r>
            <a:r>
              <a:rPr lang="en-US" dirty="0"/>
              <a:t>: Select chart types that best represent your data without unnecessary embellishments. Simplicity helps your audience understand the message quickly.</a:t>
            </a:r>
          </a:p>
          <a:p>
            <a:pPr marL="158750" indent="0">
              <a:buNone/>
            </a:pPr>
            <a:endParaRPr lang="en-US" b="1" dirty="0"/>
          </a:p>
          <a:p>
            <a:pPr marL="158750" indent="0">
              <a:buNone/>
            </a:pPr>
            <a:r>
              <a:rPr lang="en-US" b="1" dirty="0"/>
              <a:t>2. Be Consistent</a:t>
            </a:r>
          </a:p>
          <a:p>
            <a:pPr lvl="1">
              <a:buFont typeface="Arial" panose="020B0604020202020204" pitchFamily="34" charset="0"/>
              <a:buChar char="•"/>
            </a:pPr>
            <a:r>
              <a:rPr lang="en-US" b="1" dirty="0"/>
              <a:t>Uniform Color Scheme</a:t>
            </a:r>
            <a:r>
              <a:rPr lang="en-US" dirty="0"/>
              <a:t>: Stick to a consistent color palette throughout your visualizations. This helps viewers quickly recognize related information and improves the overall aesthetic.</a:t>
            </a:r>
          </a:p>
          <a:p>
            <a:pPr lvl="1">
              <a:buFont typeface="Arial" panose="020B0604020202020204" pitchFamily="34" charset="0"/>
              <a:buChar char="•"/>
            </a:pPr>
            <a:r>
              <a:rPr lang="en-US" b="1" dirty="0"/>
              <a:t>Consistent Font Style</a:t>
            </a:r>
            <a:r>
              <a:rPr lang="en-US" dirty="0"/>
              <a:t>: Use the same font type and size for titles, labels, and legends across all charts. Consistency in typography enhances readability and professionalism.</a:t>
            </a:r>
          </a:p>
          <a:p>
            <a:pPr lvl="1">
              <a:buFont typeface="Arial" panose="020B0604020202020204" pitchFamily="34" charset="0"/>
              <a:buChar char="•"/>
            </a:pPr>
            <a:r>
              <a:rPr lang="en-US" b="1" dirty="0"/>
              <a:t>Standardized Layouts</a:t>
            </a:r>
            <a:r>
              <a:rPr lang="en-US" dirty="0"/>
              <a:t>: Keep the layout of your charts and graphs similar across different visualizations. This makes it easier for your audience to interpret data without having to adjust to new formats.</a:t>
            </a:r>
          </a:p>
          <a:p>
            <a:pPr marL="158750" indent="0">
              <a:buNone/>
            </a:pPr>
            <a:endParaRPr lang="en-US" b="1" dirty="0"/>
          </a:p>
          <a:p>
            <a:pPr marL="158750" indent="0">
              <a:buNone/>
            </a:pPr>
            <a:r>
              <a:rPr lang="en-US" b="1" dirty="0"/>
              <a:t>3. Make It Accessible</a:t>
            </a:r>
          </a:p>
          <a:p>
            <a:pPr lvl="1">
              <a:buFont typeface="Arial" panose="020B0604020202020204" pitchFamily="34" charset="0"/>
              <a:buChar char="•"/>
            </a:pPr>
            <a:r>
              <a:rPr lang="en-US" b="1" dirty="0"/>
              <a:t>Consider Color Blindness</a:t>
            </a:r>
            <a:r>
              <a:rPr lang="en-US" dirty="0"/>
              <a:t>: Approximately 1 in 12 men and 1 in 200 women have some form of color blindness. Use color combinations that are distinguishable for everyone. Tools like color blindness simulators can help ensure accessibility.</a:t>
            </a:r>
          </a:p>
          <a:p>
            <a:pPr lvl="1">
              <a:buFont typeface="Arial" panose="020B0604020202020204" pitchFamily="34" charset="0"/>
              <a:buChar char="•"/>
            </a:pPr>
            <a:r>
              <a:rPr lang="en-US" b="1" dirty="0"/>
              <a:t>Ensure Readability</a:t>
            </a:r>
            <a:r>
              <a:rPr lang="en-US" dirty="0"/>
              <a:t>: Choose font sizes that are easily legible from a distance, especially for presentations. Avoid overly decorative fonts that may distract from the data.</a:t>
            </a:r>
          </a:p>
          <a:p>
            <a:pPr lvl="1">
              <a:buFont typeface="Arial" panose="020B0604020202020204" pitchFamily="34" charset="0"/>
              <a:buChar char="•"/>
            </a:pPr>
            <a:r>
              <a:rPr lang="en-US" b="1" dirty="0"/>
              <a:t>Alternative Text Descriptions</a:t>
            </a:r>
            <a:r>
              <a:rPr lang="en-US" dirty="0"/>
              <a:t>: For digital formats, provide alternative text descriptions for charts and graphs to assist those using screen readers.</a:t>
            </a:r>
          </a:p>
          <a:p>
            <a:pPr marL="158750" indent="0">
              <a:buNone/>
            </a:pPr>
            <a:endParaRPr lang="en-US" b="1" dirty="0"/>
          </a:p>
          <a:p>
            <a:pPr marL="158750" indent="0">
              <a:buNone/>
            </a:pPr>
            <a:r>
              <a:rPr lang="en-US" b="1" dirty="0"/>
              <a:t>4. Provide Context</a:t>
            </a:r>
          </a:p>
          <a:p>
            <a:pPr lvl="1">
              <a:buFont typeface="Arial" panose="020B0604020202020204" pitchFamily="34" charset="0"/>
              <a:buChar char="•"/>
            </a:pPr>
            <a:r>
              <a:rPr lang="en-US" b="1" dirty="0"/>
              <a:t>Include Titles and Labels</a:t>
            </a:r>
            <a:r>
              <a:rPr lang="en-US" dirty="0"/>
              <a:t>: Every chart should have a clear title that summarizes what the data represents. Axis labels and data point labels should be informative to provide context at a glance.</a:t>
            </a:r>
          </a:p>
          <a:p>
            <a:pPr lvl="1">
              <a:buFont typeface="Arial" panose="020B0604020202020204" pitchFamily="34" charset="0"/>
              <a:buChar char="•"/>
            </a:pPr>
            <a:r>
              <a:rPr lang="en-US" b="1" dirty="0"/>
              <a:t>Use Legends</a:t>
            </a:r>
            <a:r>
              <a:rPr lang="en-US" dirty="0"/>
              <a:t>: If your visualization has multiple data series, include a legend to explain what each series represents. Make sure the legend is easily identifiable and does not clutter the visualization.</a:t>
            </a:r>
          </a:p>
          <a:p>
            <a:pPr lvl="1">
              <a:buFont typeface="Arial" panose="020B0604020202020204" pitchFamily="34" charset="0"/>
              <a:buChar char="•"/>
            </a:pPr>
            <a:r>
              <a:rPr lang="en-US" b="1" dirty="0"/>
              <a:t>Add Annotations</a:t>
            </a:r>
            <a:r>
              <a:rPr lang="en-US" dirty="0"/>
              <a:t>: If specific data points are particularly significant, consider adding annotations to highlight them. This can provide additional context and guide the viewer's attention.</a:t>
            </a:r>
          </a:p>
          <a:p>
            <a:pPr marL="0" indent="0">
              <a:lnSpc>
                <a:spcPct val="114999"/>
              </a:lnSpc>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940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What is GPT?</a:t>
            </a:r>
          </a:p>
          <a:p>
            <a:r>
              <a:rPr lang="en-US" b="1" dirty="0"/>
              <a:t>GPT (Generative Pre-trained Transformer)</a:t>
            </a:r>
            <a:r>
              <a:rPr lang="en-US" dirty="0"/>
              <a:t> is a powerful AI language model developed by OpenAI. It is designed to understand and generate human-like text based on the input it receives. GPT can perform a variety of tasks, including:</a:t>
            </a:r>
          </a:p>
          <a:p>
            <a:pPr lvl="1">
              <a:buFont typeface="Arial" panose="020B0604020202020204" pitchFamily="34" charset="0"/>
              <a:buChar char="•"/>
            </a:pPr>
            <a:r>
              <a:rPr lang="en-US" b="1" dirty="0"/>
              <a:t>Text Generation</a:t>
            </a:r>
            <a:r>
              <a:rPr lang="en-US" dirty="0"/>
              <a:t>: Producing coherent and contextually relevant text based on prompts.</a:t>
            </a:r>
          </a:p>
          <a:p>
            <a:pPr lvl="1">
              <a:buFont typeface="Arial" panose="020B0604020202020204" pitchFamily="34" charset="0"/>
              <a:buChar char="•"/>
            </a:pPr>
            <a:r>
              <a:rPr lang="en-US" b="1" dirty="0"/>
              <a:t>Question Answering</a:t>
            </a:r>
            <a:r>
              <a:rPr lang="en-US" dirty="0"/>
              <a:t>: Responding to inquiries with informative answers derived from its training data.</a:t>
            </a:r>
          </a:p>
          <a:p>
            <a:pPr lvl="1">
              <a:buFont typeface="Arial" panose="020B0604020202020204" pitchFamily="34" charset="0"/>
              <a:buChar char="•"/>
            </a:pPr>
            <a:r>
              <a:rPr lang="en-US" b="1" dirty="0"/>
              <a:t>Language Translation</a:t>
            </a:r>
            <a:r>
              <a:rPr lang="en-US" dirty="0"/>
              <a:t>: Converting text from one language to another while maintaining meaning.</a:t>
            </a:r>
          </a:p>
          <a:p>
            <a:pPr lvl="1">
              <a:buFont typeface="Arial" panose="020B0604020202020204" pitchFamily="34" charset="0"/>
              <a:buChar char="•"/>
            </a:pPr>
            <a:r>
              <a:rPr lang="en-US" b="1" dirty="0"/>
              <a:t>Summarization</a:t>
            </a:r>
            <a:r>
              <a:rPr lang="en-US" dirty="0"/>
              <a:t>: Condensing lengthy texts into shorter summaries without losing key information.</a:t>
            </a:r>
          </a:p>
          <a:p>
            <a:r>
              <a:rPr lang="en-US" dirty="0"/>
              <a:t>The model's ability to understand context and generate nuanced responses makes it a versatile tool for many applications.</a:t>
            </a:r>
          </a:p>
          <a:p>
            <a:pPr marL="158750" indent="0">
              <a:buNone/>
            </a:pPr>
            <a:endParaRPr lang="en-US" b="1" dirty="0"/>
          </a:p>
          <a:p>
            <a:pPr marL="158750" indent="0">
              <a:buNone/>
            </a:pPr>
            <a:r>
              <a:rPr lang="en-US" b="1" dirty="0"/>
              <a:t>Role of Excel</a:t>
            </a:r>
          </a:p>
          <a:p>
            <a:r>
              <a:rPr lang="en-US" b="1" dirty="0"/>
              <a:t>Microsoft Excel</a:t>
            </a:r>
            <a:r>
              <a:rPr lang="en-US" dirty="0"/>
              <a:t> is a widely used spreadsheet application that facilitates:</a:t>
            </a:r>
          </a:p>
          <a:p>
            <a:pPr lvl="1">
              <a:buFont typeface="Arial" panose="020B0604020202020204" pitchFamily="34" charset="0"/>
              <a:buChar char="•"/>
            </a:pPr>
            <a:r>
              <a:rPr lang="en-US" b="1" dirty="0"/>
              <a:t>Data Analysis</a:t>
            </a:r>
            <a:r>
              <a:rPr lang="en-US" dirty="0"/>
              <a:t>: Excel offers a robust suite of analytical tools, including functions, formulas, pivot tables, and data visualization capabilities.</a:t>
            </a:r>
          </a:p>
          <a:p>
            <a:pPr lvl="1">
              <a:buFont typeface="Arial" panose="020B0604020202020204" pitchFamily="34" charset="0"/>
              <a:buChar char="•"/>
            </a:pPr>
            <a:r>
              <a:rPr lang="en-US" b="1" dirty="0"/>
              <a:t>Data Visualization</a:t>
            </a:r>
            <a:r>
              <a:rPr lang="en-US" dirty="0"/>
              <a:t>: Users can create various charts and graphs to represent data visually, making it easier to identify trends and patterns.</a:t>
            </a:r>
          </a:p>
          <a:p>
            <a:pPr lvl="1">
              <a:buFont typeface="Arial" panose="020B0604020202020204" pitchFamily="34" charset="0"/>
              <a:buChar char="•"/>
            </a:pPr>
            <a:r>
              <a:rPr lang="en-US" b="1" dirty="0"/>
              <a:t>Data Management</a:t>
            </a:r>
            <a:r>
              <a:rPr lang="en-US" dirty="0"/>
              <a:t>: Excel provides features for organizing, filtering, and sorting data, allowing users to manage large datasets effectively.</a:t>
            </a:r>
          </a:p>
          <a:p>
            <a:r>
              <a:rPr lang="en-US" dirty="0"/>
              <a:t>Excel is widely utilized across industries for tasks ranging from simple calculations to complex financial modeling and statistical analysis.</a:t>
            </a:r>
          </a:p>
          <a:p>
            <a:pPr marL="158750" indent="0">
              <a:buNone/>
            </a:pPr>
            <a:endParaRPr lang="en-US" b="1" dirty="0"/>
          </a:p>
          <a:p>
            <a:pPr marL="158750" indent="0">
              <a:buNone/>
            </a:pPr>
            <a:r>
              <a:rPr lang="en-US" b="1" dirty="0"/>
              <a:t>Combining GPT with Excel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Enhances data analysis, automates repetitive tasks, and provides insights through natural language processing.</a:t>
            </a:r>
          </a:p>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1171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E06C1C04-B627-6153-EED1-D7CB2493BC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C3FD3D61-1E15-5584-BB73-837BBF5FBA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a:extLst>
              <a:ext uri="{FF2B5EF4-FFF2-40B4-BE49-F238E27FC236}">
                <a16:creationId xmlns:a16="http://schemas.microsoft.com/office/drawing/2014/main" id="{C3E76AA7-B6DF-43D0-46BF-907931874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7941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Features of GPT for Excel</a:t>
            </a:r>
          </a:p>
          <a:p>
            <a:r>
              <a:rPr lang="en-US" dirty="0"/>
              <a:t>Integrating GPT with Excel enhances the functionality of the spreadsheet application, making data analysis and management more intuitive and efficient. Here are some of the key features that GPT brings to Excel:</a:t>
            </a:r>
          </a:p>
          <a:p>
            <a:pPr marL="158750" indent="0">
              <a:buNone/>
            </a:pPr>
            <a:endParaRPr lang="en-US" b="1" dirty="0"/>
          </a:p>
          <a:p>
            <a:pPr marL="158750" indent="0">
              <a:buNone/>
            </a:pPr>
            <a:r>
              <a:rPr lang="en-US" b="1" dirty="0"/>
              <a:t>1. Data Analysis and Insights</a:t>
            </a:r>
          </a:p>
          <a:p>
            <a:pPr>
              <a:buFont typeface="Arial" panose="020B0604020202020204" pitchFamily="34" charset="0"/>
              <a:buChar char="•"/>
            </a:pPr>
            <a:r>
              <a:rPr lang="en-US" b="1" dirty="0"/>
              <a:t>Generate Summaries and Insights from Large Datasets Quickly</a:t>
            </a:r>
            <a:r>
              <a:rPr lang="en-US" dirty="0"/>
              <a:t>:</a:t>
            </a:r>
          </a:p>
          <a:p>
            <a:pPr marL="742950" lvl="1" indent="-285750">
              <a:buFont typeface="Arial" panose="020B0604020202020204" pitchFamily="34" charset="0"/>
              <a:buChar char="•"/>
            </a:pPr>
            <a:r>
              <a:rPr lang="en-US" dirty="0"/>
              <a:t>GPT can process and summarize extensive datasets, providing concise insights that help users grasp key information at a glance. For example, it can highlight trends, averages, or outliers without the user having to sift through all the data manually.</a:t>
            </a:r>
          </a:p>
          <a:p>
            <a:pPr>
              <a:buFont typeface="Arial" panose="020B0604020202020204" pitchFamily="34" charset="0"/>
              <a:buChar char="•"/>
            </a:pPr>
            <a:r>
              <a:rPr lang="en-US" b="1" dirty="0"/>
              <a:t>Answer Complex Questions About Data Trends and Patterns</a:t>
            </a:r>
            <a:r>
              <a:rPr lang="en-US" dirty="0"/>
              <a:t>:</a:t>
            </a:r>
          </a:p>
          <a:p>
            <a:pPr marL="742950" lvl="1" indent="-285750">
              <a:buFont typeface="Arial" panose="020B0604020202020204" pitchFamily="34" charset="0"/>
              <a:buChar char="•"/>
            </a:pPr>
            <a:r>
              <a:rPr lang="en-US" dirty="0"/>
              <a:t>Users can pose complex questions about their data (e.g., "What factors contributed to the sales increase last quarter?"). GPT can analyze the data and generate responses that clarify trends and relationships, enabling more informed decision-making.</a:t>
            </a:r>
          </a:p>
          <a:p>
            <a:pPr marL="158750" indent="0">
              <a:buNone/>
            </a:pPr>
            <a:endParaRPr lang="en-US" b="1" dirty="0"/>
          </a:p>
          <a:p>
            <a:pPr marL="158750" indent="0">
              <a:buNone/>
            </a:pPr>
            <a:r>
              <a:rPr lang="en-US" b="1" dirty="0"/>
              <a:t>2. Natural Language Queries</a:t>
            </a:r>
          </a:p>
          <a:p>
            <a:pPr>
              <a:buFont typeface="Arial" panose="020B0604020202020204" pitchFamily="34" charset="0"/>
              <a:buChar char="•"/>
            </a:pPr>
            <a:r>
              <a:rPr lang="en-US" b="1" dirty="0"/>
              <a:t>Allow Users to Interact with Excel Using Plain Language</a:t>
            </a:r>
            <a:r>
              <a:rPr lang="en-US" dirty="0"/>
              <a:t>:</a:t>
            </a:r>
          </a:p>
          <a:p>
            <a:pPr marL="742950" lvl="1" indent="-285750">
              <a:buFont typeface="Arial" panose="020B0604020202020204" pitchFamily="34" charset="0"/>
              <a:buChar char="•"/>
            </a:pPr>
            <a:r>
              <a:rPr lang="en-US" dirty="0"/>
              <a:t>GPT enables users to communicate with Excel using everyday language. Instead of needing to know specific formulas or commands, users can ask questions or make requests in plain English (e.g., "Show me the total expenses for this month"), and GPT will generate the corresponding actions or formulas automatically.</a:t>
            </a:r>
          </a:p>
          <a:p>
            <a:pPr>
              <a:buFont typeface="Arial" panose="020B0604020202020204" pitchFamily="34" charset="0"/>
              <a:buChar char="•"/>
            </a:pPr>
            <a:r>
              <a:rPr lang="en-US" b="1" dirty="0"/>
              <a:t>Simplify Data Manipulation and Analysis</a:t>
            </a:r>
            <a:r>
              <a:rPr lang="en-US" dirty="0"/>
              <a:t>:</a:t>
            </a:r>
          </a:p>
          <a:p>
            <a:pPr marL="742950" lvl="1" indent="-285750">
              <a:buFont typeface="Arial" panose="020B0604020202020204" pitchFamily="34" charset="0"/>
              <a:buChar char="•"/>
            </a:pPr>
            <a:r>
              <a:rPr lang="en-US" dirty="0"/>
              <a:t>This feature reduces the learning curve for new Excel users and makes data manipulation more accessible to those without extensive technical knowledge. Users can focus on what they want to achieve rather than how to achieve it with complex formulas.</a:t>
            </a:r>
          </a:p>
          <a:p>
            <a:pPr marL="158750" indent="0">
              <a:buNone/>
            </a:pPr>
            <a:endParaRPr lang="en-US" b="1" dirty="0"/>
          </a:p>
          <a:p>
            <a:pPr marL="158750" indent="0">
              <a:buNone/>
            </a:pPr>
            <a:r>
              <a:rPr lang="en-US" b="1" dirty="0"/>
              <a:t>3. Automated Reporting</a:t>
            </a:r>
          </a:p>
          <a:p>
            <a:pPr>
              <a:buFont typeface="Arial" panose="020B0604020202020204" pitchFamily="34" charset="0"/>
              <a:buChar char="•"/>
            </a:pPr>
            <a:r>
              <a:rPr lang="en-US" b="1" dirty="0"/>
              <a:t>Create Reports and Dashboards Automatically Based on Data Inputs</a:t>
            </a:r>
            <a:r>
              <a:rPr lang="en-US" dirty="0"/>
              <a:t>:</a:t>
            </a:r>
          </a:p>
          <a:p>
            <a:pPr marL="742950" lvl="1" indent="-285750">
              <a:buFont typeface="Arial" panose="020B0604020202020204" pitchFamily="34" charset="0"/>
              <a:buChar char="•"/>
            </a:pPr>
            <a:r>
              <a:rPr lang="en-US" dirty="0"/>
              <a:t>GPT can automate the generation of reports and dashboards by analyzing the data and creating visualizations or textual summaries that reflect the data's current state. This saves users time and effort, allowing them to focus on interpreting the results instead of compiling them.</a:t>
            </a:r>
          </a:p>
          <a:p>
            <a:pPr>
              <a:buFont typeface="Arial" panose="020B0604020202020204" pitchFamily="34" charset="0"/>
              <a:buChar char="•"/>
            </a:pPr>
            <a:r>
              <a:rPr lang="en-US" b="1" dirty="0"/>
              <a:t>Tailored Reporting Based on User Preferences</a:t>
            </a:r>
            <a:r>
              <a:rPr lang="en-US" dirty="0"/>
              <a:t>:</a:t>
            </a:r>
          </a:p>
          <a:p>
            <a:pPr marL="742950" lvl="1" indent="-285750">
              <a:buFont typeface="Arial" panose="020B0604020202020204" pitchFamily="34" charset="0"/>
              <a:buChar char="•"/>
            </a:pPr>
            <a:r>
              <a:rPr lang="en-US" dirty="0"/>
              <a:t>Users can set preferences for how they want reports formatted or the types of insights they are interested in, and GPT can adjust the reports accordingly. This personalization enhances the relevance of the information provided.</a:t>
            </a:r>
          </a:p>
          <a:p>
            <a:pPr marL="0" indent="0">
              <a:lnSpc>
                <a:spcPct val="114999"/>
              </a:lnSpc>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3602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9411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Use Cases of GPT in Excel</a:t>
            </a:r>
          </a:p>
          <a:p>
            <a:r>
              <a:rPr lang="en-US" dirty="0"/>
              <a:t>The integration of GPT with Excel offers various innovative use cases across different domains, enhancing data analysis, reporting, and decision-making. Here are some key use cases:</a:t>
            </a:r>
          </a:p>
          <a:p>
            <a:pPr marL="158750" indent="0">
              <a:buNone/>
            </a:pPr>
            <a:endParaRPr lang="en-US" b="1" dirty="0"/>
          </a:p>
          <a:p>
            <a:pPr marL="158750" indent="0">
              <a:buNone/>
            </a:pPr>
            <a:r>
              <a:rPr lang="en-US" b="1" dirty="0"/>
              <a:t>1. Financial Analysis</a:t>
            </a:r>
          </a:p>
          <a:p>
            <a:pPr>
              <a:buFont typeface="Arial" panose="020B0604020202020204" pitchFamily="34" charset="0"/>
              <a:buChar char="•"/>
            </a:pPr>
            <a:r>
              <a:rPr lang="en-US" b="1" dirty="0"/>
              <a:t>Generate Financial Forecasts</a:t>
            </a:r>
            <a:r>
              <a:rPr lang="en-US" dirty="0"/>
              <a:t>:</a:t>
            </a:r>
          </a:p>
          <a:p>
            <a:pPr marL="742950" lvl="1" indent="-285750">
              <a:buFont typeface="Arial" panose="020B0604020202020204" pitchFamily="34" charset="0"/>
              <a:buChar char="•"/>
            </a:pPr>
            <a:r>
              <a:rPr lang="en-US" dirty="0"/>
              <a:t>Users can input historical financial data and ask GPT to generate forecasts for future revenue, expenses, or cash flows. For example, a user might type, "What are the projected sales for the next quarter based on the last three years of data?" GPT will analyze the provided data and produce a forecast.</a:t>
            </a:r>
          </a:p>
          <a:p>
            <a:pPr>
              <a:buFont typeface="Arial" panose="020B0604020202020204" pitchFamily="34" charset="0"/>
              <a:buChar char="•"/>
            </a:pPr>
            <a:r>
              <a:rPr lang="en-US" b="1" dirty="0"/>
              <a:t>Analyze Budget Data Using Natural Language</a:t>
            </a:r>
            <a:r>
              <a:rPr lang="en-US" dirty="0"/>
              <a:t>:</a:t>
            </a:r>
          </a:p>
          <a:p>
            <a:pPr marL="742950" lvl="1" indent="-285750">
              <a:buFont typeface="Arial" panose="020B0604020202020204" pitchFamily="34" charset="0"/>
              <a:buChar char="•"/>
            </a:pPr>
            <a:r>
              <a:rPr lang="en-US" dirty="0"/>
              <a:t>GPT can help users understand budget performance by answering queries like, "How does this quarter's spending compare to the budget?" or "What areas exceeded budget expectations?" This simplifies the financial review process, enabling quick insights without complex formula creation.</a:t>
            </a:r>
          </a:p>
          <a:p>
            <a:pPr marL="158750" indent="0">
              <a:buNone/>
            </a:pPr>
            <a:endParaRPr lang="en-US" b="1" dirty="0"/>
          </a:p>
          <a:p>
            <a:pPr marL="158750" indent="0">
              <a:buNone/>
            </a:pPr>
            <a:r>
              <a:rPr lang="en-US" b="1" dirty="0"/>
              <a:t>2. Marketing Analytics</a:t>
            </a:r>
          </a:p>
          <a:p>
            <a:pPr>
              <a:buFont typeface="Arial" panose="020B0604020202020204" pitchFamily="34" charset="0"/>
              <a:buChar char="•"/>
            </a:pPr>
            <a:r>
              <a:rPr lang="en-US" b="1" dirty="0"/>
              <a:t>Summarize Customer Feedback</a:t>
            </a:r>
            <a:r>
              <a:rPr lang="en-US" dirty="0"/>
              <a:t>:</a:t>
            </a:r>
          </a:p>
          <a:p>
            <a:pPr marL="742950" lvl="1" indent="-285750">
              <a:buFont typeface="Arial" panose="020B0604020202020204" pitchFamily="34" charset="0"/>
              <a:buChar char="•"/>
            </a:pPr>
            <a:r>
              <a:rPr lang="en-US" dirty="0"/>
              <a:t>By analyzing survey responses or customer reviews, GPT can summarize sentiment and key themes. For instance, users can ask, "What are the main points of feedback from our last marketing campaign?" GPT can quickly extract and present the most relevant insights, aiding in decision-making.</a:t>
            </a:r>
          </a:p>
          <a:p>
            <a:pPr>
              <a:buFont typeface="Arial" panose="020B0604020202020204" pitchFamily="34" charset="0"/>
              <a:buChar char="•"/>
            </a:pPr>
            <a:r>
              <a:rPr lang="en-US" b="1" dirty="0"/>
              <a:t>Sentiment Analysis from Survey Data</a:t>
            </a:r>
            <a:r>
              <a:rPr lang="en-US" dirty="0"/>
              <a:t>:</a:t>
            </a:r>
          </a:p>
          <a:p>
            <a:pPr marL="742950" lvl="1" indent="-285750">
              <a:buFont typeface="Arial" panose="020B0604020202020204" pitchFamily="34" charset="0"/>
              <a:buChar char="•"/>
            </a:pPr>
            <a:r>
              <a:rPr lang="en-US" dirty="0"/>
              <a:t>GPT can process qualitative data to provide sentiment scores or categorize feedback into positive, negative, or neutral sentiments. This allows marketers to gauge overall customer satisfaction and identify areas for improvement.</a:t>
            </a:r>
          </a:p>
          <a:p>
            <a:pPr marL="158750" indent="0">
              <a:buNone/>
            </a:pPr>
            <a:endParaRPr lang="en-US" b="1" dirty="0"/>
          </a:p>
          <a:p>
            <a:pPr marL="158750" indent="0">
              <a:buNone/>
            </a:pPr>
            <a:r>
              <a:rPr lang="en-US" b="1" dirty="0"/>
              <a:t>3. Data Cleaning</a:t>
            </a:r>
          </a:p>
          <a:p>
            <a:pPr>
              <a:buFont typeface="Arial" panose="020B0604020202020204" pitchFamily="34" charset="0"/>
              <a:buChar char="•"/>
            </a:pPr>
            <a:r>
              <a:rPr lang="en-US" b="1" dirty="0"/>
              <a:t>Suggest Cleaning Methods</a:t>
            </a:r>
            <a:r>
              <a:rPr lang="en-US" dirty="0"/>
              <a:t>:</a:t>
            </a:r>
          </a:p>
          <a:p>
            <a:pPr marL="742950" lvl="1" indent="-285750">
              <a:buFont typeface="Arial" panose="020B0604020202020204" pitchFamily="34" charset="0"/>
              <a:buChar char="•"/>
            </a:pPr>
            <a:r>
              <a:rPr lang="en-US" dirty="0"/>
              <a:t>When users upload messy or inconsistent datasets, GPT can propose specific cleaning methods. For example, it might suggest removing duplicates, filling in missing values, or standardizing formats. Users can receive tailored recommendations based on the nature of their data.</a:t>
            </a:r>
          </a:p>
          <a:p>
            <a:pPr>
              <a:buFont typeface="Arial" panose="020B0604020202020204" pitchFamily="34" charset="0"/>
              <a:buChar char="•"/>
            </a:pPr>
            <a:r>
              <a:rPr lang="en-US" b="1" dirty="0"/>
              <a:t>Highlight Inconsistencies in Datasets</a:t>
            </a:r>
            <a:r>
              <a:rPr lang="en-US" dirty="0"/>
              <a:t>:</a:t>
            </a:r>
          </a:p>
          <a:p>
            <a:pPr marL="742950" lvl="1" indent="-285750">
              <a:buFont typeface="Arial" panose="020B0604020202020204" pitchFamily="34" charset="0"/>
              <a:buChar char="•"/>
            </a:pPr>
            <a:r>
              <a:rPr lang="en-US" dirty="0"/>
              <a:t>GPT can analyze the dataset and identify anomalies, such as outliers or inconsistencies in data entry. For instance, if a user has entered inconsistent date formats, GPT could flag these issues, allowing for quicker resolution.</a:t>
            </a:r>
          </a:p>
          <a:p>
            <a:pPr marL="158750" indent="0">
              <a:buNone/>
            </a:pPr>
            <a:endParaRPr lang="en-US" b="1" dirty="0"/>
          </a:p>
          <a:p>
            <a:pPr marL="158750" indent="0">
              <a:buNone/>
            </a:pPr>
            <a:r>
              <a:rPr lang="en-US" b="1" dirty="0"/>
              <a:t>4. Personalized Dashboards</a:t>
            </a:r>
          </a:p>
          <a:p>
            <a:pPr>
              <a:buFont typeface="Arial" panose="020B0604020202020204" pitchFamily="34" charset="0"/>
              <a:buChar char="•"/>
            </a:pPr>
            <a:r>
              <a:rPr lang="en-US" b="1" dirty="0"/>
              <a:t>Create Tailored Dashboards</a:t>
            </a:r>
            <a:r>
              <a:rPr lang="en-US" dirty="0"/>
              <a:t>:</a:t>
            </a:r>
          </a:p>
          <a:p>
            <a:pPr marL="742950" lvl="1" indent="-285750">
              <a:buFont typeface="Arial" panose="020B0604020202020204" pitchFamily="34" charset="0"/>
              <a:buChar char="•"/>
            </a:pPr>
            <a:r>
              <a:rPr lang="en-US" dirty="0"/>
              <a:t>Users can describe their specific reporting needs and objectives (e.g., "Create a sales dashboard that tracks monthly performance against targets"). GPT can generate customized dashboards that include relevant metrics, charts, and visualizations tailored to the user's preferences.</a:t>
            </a:r>
          </a:p>
          <a:p>
            <a:pPr>
              <a:buFont typeface="Arial" panose="020B0604020202020204" pitchFamily="34" charset="0"/>
              <a:buChar char="•"/>
            </a:pPr>
            <a:r>
              <a:rPr lang="en-US" b="1" dirty="0"/>
              <a:t>Dynamic Updates Based on User-Defined Criteria</a:t>
            </a:r>
            <a:r>
              <a:rPr lang="en-US" dirty="0"/>
              <a:t>:</a:t>
            </a:r>
          </a:p>
          <a:p>
            <a:pPr marL="742950" lvl="1" indent="-285750">
              <a:buFont typeface="Arial" panose="020B0604020202020204" pitchFamily="34" charset="0"/>
              <a:buChar char="•"/>
            </a:pPr>
            <a:r>
              <a:rPr lang="en-US" dirty="0"/>
              <a:t>GPT can automate the updating of dashboards based on defined criteria, such as changes in key performance indicators (KPIs) or triggers based on specific thresholds. This ensures users have the most current and relevant information available at their fingertips.</a:t>
            </a:r>
          </a:p>
          <a:p>
            <a:pPr marL="0" indent="0">
              <a:lnSpc>
                <a:spcPct val="114999"/>
              </a:lnSpc>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2441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a:buNone/>
            </a:pPr>
            <a:r>
              <a:rPr lang="en-US" sz="1200" b="1">
                <a:solidFill>
                  <a:srgbClr val="002060"/>
                </a:solidFill>
                <a:latin typeface="Arial" panose="020B0604020202020204" pitchFamily="34" charset="0"/>
                <a:cs typeface="Arial" panose="020B0604020202020204" pitchFamily="34" charset="0"/>
              </a:rPr>
              <a:t>What is programing language ? </a:t>
            </a:r>
          </a:p>
          <a:p>
            <a:pPr marL="158750" indent="0" algn="l">
              <a:buNone/>
            </a:pPr>
            <a:r>
              <a:rPr lang="en-US" b="1"/>
              <a:t>Starts with Example to understand the what is programming language</a:t>
            </a:r>
            <a:endParaRPr lang="en-US" b="1">
              <a:ea typeface="Calibri"/>
              <a:cs typeface="Calibri"/>
            </a:endParaRPr>
          </a:p>
          <a:p>
            <a:pPr algn="ctr"/>
            <a:endParaRPr lang="en-US"/>
          </a:p>
          <a:p>
            <a:pPr algn="just">
              <a:buFont typeface="Arial" panose="020B0604020202020204" pitchFamily="34" charset="0"/>
              <a:buNone/>
            </a:pPr>
            <a:r>
              <a:rPr lang="en-US" b="1"/>
              <a:t>Scenario : </a:t>
            </a:r>
            <a:r>
              <a:rPr lang="en-US"/>
              <a:t>Come up with a sequence of instructions to tell someone how to make a peanut butter sandwich. Don't leave any steps out, or put them in the wrong order.</a:t>
            </a:r>
          </a:p>
          <a:p>
            <a:pPr algn="just"/>
            <a:endParaRPr lang="en-US"/>
          </a:p>
          <a:p>
            <a:pPr marL="158750" indent="0" algn="just">
              <a:buNone/>
            </a:pPr>
            <a:r>
              <a:rPr lang="en-US" b="1"/>
              <a:t>Explanation:  </a:t>
            </a:r>
          </a:p>
          <a:p>
            <a:pPr algn="just"/>
            <a:r>
              <a:rPr lang="en-US"/>
              <a:t>Was that easy? Did you remember all the steps? Maybe you forgot to tell me to use a knife to spread the peanut butter. Now I've got peanut butter all over my hands! Of course, you say, a person wouldn't be that dumb. But a computer is that dumb. A computer will only do what you tell it to do. This might make programming frustrating at first, but it's relieving in a way: if you do everything right, you know exactly what the computer is going to do, because you told it. </a:t>
            </a:r>
          </a:p>
          <a:p>
            <a:pPr algn="just"/>
            <a:endParaRPr lang="en-US"/>
          </a:p>
          <a:p>
            <a:pPr algn="just"/>
            <a:r>
              <a:rPr lang="en-US"/>
              <a:t>Of course, computers don't understand recipes written on paper. Computers are machines, and at the most basic level, they are a collection of switches—where 1 represents "on" and 0 represents "off". Everything that a computer does is implemented in this most basic of all numbering systems—binary. If you really wanted to tell a computer what to do directly, you'd have to talk to it in binary, giving it coded sequences of 1s and 0s that tell it which instructions to execute.  </a:t>
            </a:r>
            <a:r>
              <a:rPr lang="en-US" b="1">
                <a:highlight>
                  <a:srgbClr val="FFFFFF"/>
                </a:highlight>
                <a:ea typeface="Calibri"/>
                <a:cs typeface="Calibri"/>
              </a:rPr>
              <a:t> </a:t>
            </a:r>
          </a:p>
        </p:txBody>
      </p:sp>
      <p:sp>
        <p:nvSpPr>
          <p:cNvPr id="4" name="Slide Number Placeholder 3"/>
          <p:cNvSpPr>
            <a:spLocks noGrp="1"/>
          </p:cNvSpPr>
          <p:nvPr>
            <p:ph type="sldNum" sz="quarter" idx="5"/>
          </p:nvPr>
        </p:nvSpPr>
        <p:spPr/>
        <p:txBody>
          <a:bodyPr/>
          <a:lstStyle/>
          <a:p>
            <a:fld id="{F3065E4E-ABE4-4C79-8716-B93932D5FBD3}" type="slidenum">
              <a:rPr lang="en-IN" smtClean="0"/>
              <a:t>21</a:t>
            </a:fld>
            <a:endParaRPr lang="en-IN"/>
          </a:p>
        </p:txBody>
      </p:sp>
    </p:spTree>
    <p:extLst>
      <p:ext uri="{BB962C8B-B14F-4D97-AF65-F5344CB8AC3E}">
        <p14:creationId xmlns:p14="http://schemas.microsoft.com/office/powerpoint/2010/main" val="306792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a:buNone/>
            </a:pPr>
            <a:r>
              <a:rPr lang="en-US" sz="1200" b="1">
                <a:solidFill>
                  <a:srgbClr val="002060"/>
                </a:solidFill>
                <a:latin typeface="Arial" panose="020B0604020202020204" pitchFamily="34" charset="0"/>
                <a:cs typeface="Arial" panose="020B0604020202020204" pitchFamily="34" charset="0"/>
              </a:rPr>
              <a:t>What is Python ? </a:t>
            </a:r>
          </a:p>
          <a:p>
            <a:pPr marL="158750" indent="0">
              <a:buNone/>
            </a:pPr>
            <a:r>
              <a:rPr lang="en-US"/>
              <a:t>Lets understand the what is python, In the dynamic realm of programming languages, Python stands as a towering figure, weaving a rich tapestry of simplicity, versatility, and innovation. Conceived in the late 1980s by the ingenious Guido van Rossum, Python has evolved into a programming language that transcends boundaries and resonates across diverse sectors of the technological landscape. </a:t>
            </a:r>
            <a:endParaRPr lang="en-US">
              <a:ea typeface="Calibri" panose="020F0502020204030204"/>
              <a:cs typeface="Calibri" panose="020F0502020204030204"/>
            </a:endParaRPr>
          </a:p>
          <a:p>
            <a:pPr marL="171450" lvl="0" indent="-171450" algn="l">
              <a:buFont typeface="Arial" panose="020B0604020202020204" pitchFamily="34" charset="0"/>
              <a:buChar char="•"/>
            </a:pPr>
            <a:r>
              <a:rPr lang="en-US"/>
              <a:t>Python is an object-oriented, high-level, interpreted programming language with dynamic semantics.</a:t>
            </a:r>
          </a:p>
          <a:p>
            <a:pPr marL="171450" lvl="0" indent="-171450" algn="l">
              <a:buFont typeface="Arial" panose="020B0604020202020204" pitchFamily="34" charset="0"/>
              <a:buChar char="•"/>
            </a:pPr>
            <a:r>
              <a:rPr lang="en-US"/>
              <a:t>It is suitable for Rapid Application Development as well as for usage as a scripting or glue language to link already existing components because of its high-level built-in data structures, dynamic typing, and dynamic binding.</a:t>
            </a:r>
          </a:p>
          <a:p>
            <a:pPr marL="171450" lvl="0" indent="-171450" algn="l">
              <a:buFont typeface="Arial" panose="020B0604020202020204" pitchFamily="34" charset="0"/>
              <a:buChar char="•"/>
            </a:pPr>
            <a:r>
              <a:rPr lang="en-US"/>
              <a:t>Python's basic, English-like syntax places a strong focus on readability and has an easy learning curve. This also lowers the cost of program maintenance for users.</a:t>
            </a:r>
          </a:p>
          <a:p>
            <a:pPr marL="171450" lvl="0" indent="-171450" algn="l">
              <a:buFont typeface="Arial" panose="020B0604020202020204" pitchFamily="34" charset="0"/>
              <a:buChar char="•"/>
            </a:pPr>
            <a:r>
              <a:rPr lang="en-US"/>
              <a:t>Python's support for modules and packages promotes the modularity and reuse of code in programs.</a:t>
            </a:r>
          </a:p>
          <a:p>
            <a:pPr marL="171450" lvl="0" indent="-171450" algn="l">
              <a:buFont typeface="Arial" panose="020B0604020202020204" pitchFamily="34" charset="0"/>
              <a:buChar char="•"/>
            </a:pPr>
            <a:r>
              <a:rPr lang="en-US"/>
              <a:t>The comprehensive standard library and the Python interpreter are freely distributable and are offered in source or binary form for all commonly used platforms.</a:t>
            </a:r>
          </a:p>
          <a:p>
            <a:pPr marL="0" lvl="0" indent="0" algn="l">
              <a:buFont typeface="Arial" panose="020B0604020202020204" pitchFamily="34" charset="0"/>
              <a:buNone/>
            </a:pPr>
            <a:r>
              <a:rPr lang="en-US" b="0" i="0">
                <a:solidFill>
                  <a:srgbClr val="22222F"/>
                </a:solidFill>
                <a:effectLst/>
                <a:highlight>
                  <a:srgbClr val="FFFFFF"/>
                </a:highlight>
                <a:latin typeface="Poppins" panose="00000500000000000000" pitchFamily="2" charset="0"/>
              </a:rPr>
              <a:t> </a:t>
            </a:r>
          </a:p>
        </p:txBody>
      </p:sp>
      <p:sp>
        <p:nvSpPr>
          <p:cNvPr id="4" name="Slide Number Placeholder 3"/>
          <p:cNvSpPr>
            <a:spLocks noGrp="1"/>
          </p:cNvSpPr>
          <p:nvPr>
            <p:ph type="sldNum" sz="quarter" idx="5"/>
          </p:nvPr>
        </p:nvSpPr>
        <p:spPr/>
        <p:txBody>
          <a:bodyPr/>
          <a:lstStyle/>
          <a:p>
            <a:fld id="{F3065E4E-ABE4-4C79-8716-B93932D5FBD3}" type="slidenum">
              <a:rPr lang="en-IN" smtClean="0"/>
              <a:t>22</a:t>
            </a:fld>
            <a:endParaRPr lang="en-IN"/>
          </a:p>
        </p:txBody>
      </p:sp>
    </p:spTree>
    <p:extLst>
      <p:ext uri="{BB962C8B-B14F-4D97-AF65-F5344CB8AC3E}">
        <p14:creationId xmlns:p14="http://schemas.microsoft.com/office/powerpoint/2010/main" val="4181717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a:t>Why to learn Python?</a:t>
            </a:r>
          </a:p>
          <a:p>
            <a:r>
              <a:rPr lang="en-US"/>
              <a:t>Choosing Python as a programming language comes with numerous advantages, making it a popular choice among developers, data scientists, and educators.</a:t>
            </a:r>
          </a:p>
          <a:p>
            <a:r>
              <a:rPr lang="en-US"/>
              <a:t>Overall, Python's ease of use, versatility, extensive libraries, strong community support, and broad applicability across different domains make it an attractive choice for programmers at all levels. Whether you're a beginner looking to start your programming journey or an experienced developer seeking to expand your skill set, Python offers the tools and resources necessary to succeed. </a:t>
            </a:r>
          </a:p>
          <a:p>
            <a:r>
              <a:rPr lang="en-US"/>
              <a:t>Interpreted</a:t>
            </a:r>
          </a:p>
          <a:p>
            <a:r>
              <a:rPr lang="en-US"/>
              <a:t>Python code is processed at runtime by the interpreter, eliminating the need for a separate compilation step before execution. This feature is like languages such as Perl and PHP.</a:t>
            </a:r>
          </a:p>
          <a:p>
            <a:r>
              <a:rPr lang="en-US"/>
              <a:t>Interactive</a:t>
            </a:r>
            <a:endParaRPr lang="en-US">
              <a:ea typeface="Calibri"/>
              <a:cs typeface="Calibri"/>
            </a:endParaRPr>
          </a:p>
          <a:p>
            <a:r>
              <a:rPr lang="en-US"/>
              <a:t>Python allows for direct interaction with the interpreter, which facilitates real-time code writing and testing. This interactive nature is valuable for rapid prototyping and experimentation.</a:t>
            </a:r>
            <a:endParaRPr lang="en-US">
              <a:ea typeface="Calibri"/>
              <a:cs typeface="Calibri"/>
            </a:endParaRPr>
          </a:p>
          <a:p>
            <a:r>
              <a:rPr lang="en-US"/>
              <a:t>Beginner-Friendly</a:t>
            </a:r>
            <a:endParaRPr lang="en-US">
              <a:ea typeface="Calibri"/>
              <a:cs typeface="Calibri"/>
            </a:endParaRPr>
          </a:p>
          <a:p>
            <a:r>
              <a:rPr lang="en-US"/>
              <a:t>Python is renowned for being an excellent choice for beginners. It's simple syntax and readability support the development of various applications, from basic text processing scripts to complex web browsers and games. </a:t>
            </a:r>
            <a:endParaRPr lang="en-US">
              <a:ea typeface="Calibri"/>
              <a:cs typeface="Calibri"/>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23</a:t>
            </a:fld>
            <a:endParaRPr lang="en-IN"/>
          </a:p>
        </p:txBody>
      </p:sp>
    </p:spTree>
    <p:extLst>
      <p:ext uri="{BB962C8B-B14F-4D97-AF65-F5344CB8AC3E}">
        <p14:creationId xmlns:p14="http://schemas.microsoft.com/office/powerpoint/2010/main" val="1844731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a:buNone/>
            </a:pPr>
            <a:r>
              <a:rPr lang="en-US" b="1"/>
              <a:t>Python Features</a:t>
            </a:r>
            <a:endParaRPr lang="en-US" b="1">
              <a:ea typeface="Calibri"/>
              <a:cs typeface="Calibri"/>
            </a:endParaRPr>
          </a:p>
          <a:p>
            <a:pPr algn="just"/>
            <a:r>
              <a:rPr lang="en-US"/>
              <a:t>Now, we're going to explore some of the most important and powerful features of the Python programming language. Whether you're new to Python or looking to deepen your understanding, this presentation will provide valuable insights into what makes Python such a popular and versatile language</a:t>
            </a:r>
          </a:p>
          <a:p>
            <a:pPr marL="158750" indent="0" algn="just">
              <a:buFont typeface="Arial" panose="020B0604020202020204" pitchFamily="34" charset="0"/>
              <a:buNone/>
            </a:pPr>
            <a:endParaRPr lang="en-US" b="1">
              <a:ea typeface="Calibri"/>
              <a:cs typeface="Calibri"/>
            </a:endParaRPr>
          </a:p>
          <a:p>
            <a:pPr marL="457200" indent="-298450" algn="just"/>
            <a:r>
              <a:rPr lang="en-US"/>
              <a:t>Portable Language</a:t>
            </a:r>
          </a:p>
          <a:p>
            <a:pPr lvl="1" algn="just"/>
            <a:r>
              <a:rPr lang="en-US"/>
              <a:t>Python is a cross-platform language, meaning it can run on Linux, macOS, and Windows. For example, Python code written for Windows can also be executed on Linux or macOS without modification.</a:t>
            </a:r>
          </a:p>
          <a:p>
            <a:pPr marL="457200" indent="-298450" algn="just"/>
            <a:r>
              <a:rPr lang="en-US"/>
              <a:t>Comprehensive Standard Library</a:t>
            </a:r>
          </a:p>
          <a:p>
            <a:pPr lvl="1" algn="just"/>
            <a:r>
              <a:rPr lang="en-US"/>
              <a:t>Python offers a wide range of modules, such as operators and mathematical functions, along with libraries like NumPy, Pandas, and TensorFlow. These resources save developers time by avoiding the need to write code from scratch. Additionally, the Python Package Index (</a:t>
            </a:r>
            <a:r>
              <a:rPr lang="en-US" err="1"/>
              <a:t>PyPI</a:t>
            </a:r>
            <a:r>
              <a:rPr lang="en-US"/>
              <a:t>) provides even more functionality and packages.</a:t>
            </a:r>
          </a:p>
          <a:p>
            <a:pPr marL="457200" indent="-298450" algn="just"/>
            <a:r>
              <a:rPr lang="en-US"/>
              <a:t>High-Level Language</a:t>
            </a:r>
          </a:p>
          <a:p>
            <a:pPr lvl="1" algn="just"/>
            <a:r>
              <a:rPr lang="en-US"/>
              <a:t>Python is a high-level, general-purpose language, making it easier to read and understand compared to machine languages like C or C++. This makes Python accessible, even for those without a technical background.</a:t>
            </a:r>
          </a:p>
          <a:p>
            <a:pPr marL="457200" indent="-298450" algn="just"/>
            <a:r>
              <a:rPr lang="en-US"/>
              <a:t>Easy to Learn and Use</a:t>
            </a:r>
          </a:p>
          <a:p>
            <a:pPr lvl="1" algn="just"/>
            <a:r>
              <a:rPr lang="en-US"/>
              <a:t>Python is simple to learn and code in, allowing beginners to pick it up quickly. For example, a basic Python program to add two numbers takes only three lines of code.</a:t>
            </a:r>
            <a:endParaRPr lang="en-US">
              <a:ea typeface="Calibri"/>
              <a:cs typeface="Calibri"/>
            </a:endParaRPr>
          </a:p>
          <a:p>
            <a:pPr marL="457200" indent="-298450" algn="just"/>
            <a:r>
              <a:rPr lang="en-US"/>
              <a:t>Dynamic Language</a:t>
            </a:r>
            <a:endParaRPr lang="en-US">
              <a:ea typeface="Calibri"/>
              <a:cs typeface="Calibri"/>
            </a:endParaRPr>
          </a:p>
          <a:p>
            <a:pPr lvl="1" algn="just"/>
            <a:r>
              <a:rPr lang="en-US"/>
              <a:t>Python does not require variable type declarations. For example, instead of declaring an integer variable in C like this:</a:t>
            </a:r>
            <a:endParaRPr lang="en-US">
              <a:ea typeface="Calibri"/>
              <a:cs typeface="Calibri"/>
            </a:endParaRPr>
          </a:p>
          <a:p>
            <a:pPr lvl="1" algn="just"/>
            <a:r>
              <a:rPr lang="en-US"/>
              <a:t>int a = 7, but in Python, you simply write: a = 7.</a:t>
            </a:r>
            <a:endParaRPr lang="en-US">
              <a:ea typeface="Calibri"/>
              <a:cs typeface="Calibri"/>
            </a:endParaRPr>
          </a:p>
          <a:p>
            <a:pPr lvl="1" algn="just"/>
            <a:r>
              <a:rPr lang="en-US"/>
              <a:t>However, developers need to be cautious about potential runtime errors due to this flexibility.</a:t>
            </a:r>
            <a:endParaRPr lang="en-US">
              <a:ea typeface="Calibri"/>
              <a:cs typeface="Calibri"/>
            </a:endParaRPr>
          </a:p>
          <a:p>
            <a:pPr marL="457200" indent="-298450" algn="just"/>
            <a:r>
              <a:rPr lang="en-US"/>
              <a:t>Extensible Language</a:t>
            </a:r>
            <a:endParaRPr lang="en-US">
              <a:ea typeface="Calibri"/>
              <a:cs typeface="Calibri"/>
            </a:endParaRPr>
          </a:p>
          <a:p>
            <a:pPr lvl="1" algn="just"/>
            <a:r>
              <a:rPr lang="en-US"/>
              <a:t>Python code can integrate with C or C++ code, enhancing its capabilities. This is made possible by Python’s ability to convert programs into bytecode.</a:t>
            </a:r>
            <a:endParaRPr lang="en-US">
              <a:ea typeface="Calibri"/>
              <a:cs typeface="Calibri"/>
            </a:endParaRPr>
          </a:p>
          <a:p>
            <a:pPr marL="457200" indent="-298450" algn="just"/>
            <a:r>
              <a:rPr lang="en-US"/>
              <a:t>Interpreted Language</a:t>
            </a:r>
            <a:endParaRPr lang="en-US">
              <a:ea typeface="Calibri"/>
              <a:cs typeface="Calibri"/>
            </a:endParaRPr>
          </a:p>
          <a:p>
            <a:pPr lvl="1" algn="just"/>
            <a:r>
              <a:rPr lang="en-US"/>
              <a:t>Python is interpreted, meaning its code is executed line by line and converted into bytecode. This eliminates the need for compilation, making debugging easier if issues arise.</a:t>
            </a:r>
            <a:endParaRPr lang="en-US">
              <a:ea typeface="Calibri"/>
              <a:cs typeface="Calibri"/>
            </a:endParaRPr>
          </a:p>
          <a:p>
            <a:pPr marL="457200" indent="-298450" algn="just"/>
            <a:r>
              <a:rPr lang="en-US"/>
              <a:t>Object-Oriented Programming Language</a:t>
            </a:r>
            <a:endParaRPr lang="en-US">
              <a:ea typeface="Calibri"/>
              <a:cs typeface="Calibri"/>
            </a:endParaRPr>
          </a:p>
          <a:p>
            <a:pPr lvl="1" algn="just"/>
            <a:r>
              <a:rPr lang="en-US"/>
              <a:t>Python supports various programming paradigms, including procedural, functional, and object-oriented programming. Key object-oriented principles such as abstraction, encapsulation, inheritance, and polymorphism are all supported.</a:t>
            </a:r>
            <a:endParaRPr lang="en-US">
              <a:ea typeface="Calibri"/>
              <a:cs typeface="Calibri"/>
            </a:endParaRPr>
          </a:p>
          <a:p>
            <a:pPr marL="457200" indent="-298450" algn="just"/>
            <a:r>
              <a:rPr lang="en-US"/>
              <a:t>Free and Open Source</a:t>
            </a:r>
            <a:endParaRPr lang="en-US">
              <a:ea typeface="Calibri"/>
              <a:cs typeface="Calibri"/>
            </a:endParaRPr>
          </a:p>
          <a:p>
            <a:pPr lvl="1" algn="just"/>
            <a:r>
              <a:rPr lang="en-US"/>
              <a:t>Python is open-source and free to download from its official website, making it accessible to everyone.</a:t>
            </a:r>
            <a:endParaRPr lang="en-US">
              <a:ea typeface="Calibri"/>
              <a:cs typeface="Calibri"/>
            </a:endParaRPr>
          </a:p>
          <a:p>
            <a:pPr marL="457200" indent="-298450" algn="just"/>
            <a:r>
              <a:rPr lang="en-US"/>
              <a:t>Graphical User Interface (GUI) Support</a:t>
            </a:r>
            <a:endParaRPr lang="en-US">
              <a:ea typeface="Calibri"/>
              <a:cs typeface="Calibri"/>
            </a:endParaRPr>
          </a:p>
          <a:p>
            <a:pPr lvl="1" algn="just"/>
            <a:r>
              <a:rPr lang="en-US"/>
              <a:t>Python provides numerous GUI frameworks, enabling developers to create software with graphical interfaces. This makes Python a powerful tool for software and web development, supporting platform-specific technologies.</a:t>
            </a:r>
            <a:endParaRPr lang="en-US">
              <a:ea typeface="Calibri"/>
              <a:cs typeface="Calibri"/>
            </a:endParaRPr>
          </a:p>
          <a:p>
            <a:pPr algn="just">
              <a:buFont typeface="Arial" panose="020B0604020202020204" pitchFamily="34" charset="0"/>
            </a:pPr>
            <a:endParaRPr lang="en-US">
              <a:ea typeface="Calibri"/>
              <a:cs typeface="Calibri"/>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24</a:t>
            </a:fld>
            <a:endParaRPr lang="en-IN"/>
          </a:p>
        </p:txBody>
      </p:sp>
    </p:spTree>
    <p:extLst>
      <p:ext uri="{BB962C8B-B14F-4D97-AF65-F5344CB8AC3E}">
        <p14:creationId xmlns:p14="http://schemas.microsoft.com/office/powerpoint/2010/main" val="1465930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2060"/>
                </a:solidFill>
                <a:latin typeface="Arial" panose="020B0604020202020204" pitchFamily="34" charset="0"/>
                <a:cs typeface="Arial" panose="020B0604020202020204" pitchFamily="34" charset="0"/>
              </a:rPr>
              <a:t>Python History</a:t>
            </a:r>
          </a:p>
          <a:p>
            <a:pPr algn="l"/>
            <a:r>
              <a:rPr lang="en-US"/>
              <a:t>The history of the Python programming language is marked by its evolution from a pet project to a powerhouse in the world of software development. It is not just a chronicle of versions and releases. It is a testament to the collaborative spirit of its community, the adaptability of its design, and its enduring commitment to simplicity and readability.  </a:t>
            </a:r>
          </a:p>
          <a:p>
            <a:pPr algn="ctr"/>
            <a:endParaRPr lang="en-US"/>
          </a:p>
          <a:p>
            <a:pPr marL="158750" indent="0" algn="l">
              <a:buNone/>
            </a:pPr>
            <a:r>
              <a:rPr lang="en-US" b="1"/>
              <a:t>Lets discuss year wise:</a:t>
            </a:r>
            <a:endParaRPr lang="en-US" b="1">
              <a:ea typeface="Calibri"/>
              <a:cs typeface="Calibri"/>
            </a:endParaRPr>
          </a:p>
          <a:p>
            <a:pPr algn="l"/>
            <a:endParaRPr lang="en-US"/>
          </a:p>
          <a:p>
            <a:pPr algn="l"/>
            <a:r>
              <a:rPr lang="en-US"/>
              <a:t>Genesis (Late 1980s): Python's story begins in the late 1980s when Guido van Rossum, a Dutch programmer, started working on a hobby project during the Christmas holidays. His goal was to create a language that emphasized code readability and allowed for the creation of both small and large-scale software projects.</a:t>
            </a:r>
          </a:p>
          <a:p>
            <a:pPr algn="l"/>
            <a:endParaRPr lang="en-US"/>
          </a:p>
          <a:p>
            <a:pPr algn="l"/>
            <a:r>
              <a:rPr lang="en-US"/>
              <a:t>Python 0.9.0 (February 1991): The first official release of Python, version 0.9.0, came in February 1991. This release already included features that have remained integral to Python, such as exception handling, functions, and modules.</a:t>
            </a:r>
          </a:p>
          <a:p>
            <a:pPr algn="l"/>
            <a:endParaRPr lang="en-US"/>
          </a:p>
          <a:p>
            <a:pPr algn="l"/>
            <a:r>
              <a:rPr lang="en-US"/>
              <a:t>Python 1.0 (January 1994): The beginning of 1994 brought the release of Python 1.0 and marked the language's maturation. The January issue included features like lambda, map, filter, and reduce, reflecting a growing emphasis on functional programming constructs.</a:t>
            </a:r>
          </a:p>
          <a:p>
            <a:pPr algn="l"/>
            <a:endParaRPr lang="en-US"/>
          </a:p>
          <a:p>
            <a:pPr algn="l"/>
            <a:r>
              <a:rPr lang="en-US"/>
              <a:t>Python 2.0 (October 2000): The next milestone for this language was the release of Python 2.0 in October 2000. This version introduced list comprehensions, garbage collection, and Unicode support. And also solidified Python's position as a powerful and efficient language for various applications.</a:t>
            </a:r>
          </a:p>
          <a:p>
            <a:pPr algn="l"/>
            <a:endParaRPr lang="en-US"/>
          </a:p>
          <a:p>
            <a:pPr algn="l"/>
            <a:r>
              <a:rPr lang="en-US"/>
              <a:t>The PEP Process (2000 Onwards): Guido van Rossum introduced the Python Enhancement Proposal (PEP) process in 2000 to manage and propose new features for the language. This transparent and community-driven approach allowed developers to actively participate in shaping the language's future.</a:t>
            </a:r>
          </a:p>
          <a:p>
            <a:pPr algn="l"/>
            <a:endParaRPr lang="en-US"/>
          </a:p>
          <a:p>
            <a:pPr algn="l"/>
            <a:r>
              <a:rPr lang="en-US"/>
              <a:t>Python 3.0 (December 2008): Also known as Python 3000 or Py3k for short, the release of Python 3.0 represents one of the most significant milestones in its history. It aimed to rectify design flaws and improve the language's consistency. While backward incompatible, Python 3 laid the foundation for a more robust and modern language.</a:t>
            </a:r>
          </a:p>
          <a:p>
            <a:pPr algn="l"/>
            <a:endParaRPr lang="en-US"/>
          </a:p>
          <a:p>
            <a:pPr algn="l"/>
            <a:r>
              <a:rPr lang="en-US"/>
              <a:t>Community Growth and Ecosystem (2010s): Throughout the 2010s, Python's community and ecosystem expanded rapidly. The growth was fueled by the rise of web development frameworks like Django and Flask, data science libraries such as NumPy and Pandas, and the language's suitability for machine learning and artificial intelligence.</a:t>
            </a:r>
          </a:p>
          <a:p>
            <a:pPr algn="l"/>
            <a:endParaRPr lang="en-US"/>
          </a:p>
          <a:p>
            <a:pPr algn="l"/>
            <a:r>
              <a:rPr lang="en-US"/>
              <a:t>Guido van Rossum's Retirement (July 2018): In July 2018, Guido van Rossum, the Benevolent Dictator For Life (BDFL) of Python, stepped down from his leadership role. This marked a shift in the governance model, with the Python Steering Council taking over the decision-making process.</a:t>
            </a:r>
          </a:p>
          <a:p>
            <a:pPr algn="l"/>
            <a:endParaRPr lang="en-US"/>
          </a:p>
          <a:p>
            <a:pPr algn="l"/>
            <a:r>
              <a:rPr lang="en-US"/>
              <a:t>Python 2 End of Life (January 2020): Python 2 reached the end of its life on January 1, 2020. With this, the Python community's focus shifted entirely to Python 3, encouraging users to migrate their codebases to the latest version.</a:t>
            </a:r>
          </a:p>
          <a:p>
            <a:pPr algn="l"/>
            <a:endParaRPr lang="en-US"/>
          </a:p>
          <a:p>
            <a:pPr algn="l"/>
            <a:r>
              <a:rPr lang="en-US"/>
              <a:t>Python 3.9 (October 2020): Python 3.9 continued the tradition of introducing new features and optimizations. It showcased Python's commitment to staying at the forefront of technology while maintaining stability and backward compatibility.</a:t>
            </a:r>
          </a:p>
          <a:p>
            <a:pPr algn="l"/>
            <a:endParaRPr lang="en-US"/>
          </a:p>
          <a:p>
            <a:pPr algn="l"/>
            <a:r>
              <a:rPr lang="en-US"/>
              <a:t>Continued Relevance and Future (2020s Onwards): Python's popularity continues to soar in the 2020s, with its applications expanding into areas such as data science, machine learning, and artificial intelligence. The language's readability, extensive library support, and vibrant community position it as a linchpin in contemporary software development.</a:t>
            </a:r>
            <a:endParaRPr lang="en-IN"/>
          </a:p>
        </p:txBody>
      </p:sp>
      <p:sp>
        <p:nvSpPr>
          <p:cNvPr id="4" name="Slide Number Placeholder 3"/>
          <p:cNvSpPr>
            <a:spLocks noGrp="1"/>
          </p:cNvSpPr>
          <p:nvPr>
            <p:ph type="sldNum" sz="quarter" idx="5"/>
          </p:nvPr>
        </p:nvSpPr>
        <p:spPr/>
        <p:txBody>
          <a:bodyPr/>
          <a:lstStyle/>
          <a:p>
            <a:fld id="{F3065E4E-ABE4-4C79-8716-B93932D5FBD3}" type="slidenum">
              <a:rPr lang="en-IN" smtClean="0"/>
              <a:t>25</a:t>
            </a:fld>
            <a:endParaRPr lang="en-IN"/>
          </a:p>
        </p:txBody>
      </p:sp>
    </p:spTree>
    <p:extLst>
      <p:ext uri="{BB962C8B-B14F-4D97-AF65-F5344CB8AC3E}">
        <p14:creationId xmlns:p14="http://schemas.microsoft.com/office/powerpoint/2010/main" val="617348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a:t>Python IDEs (Integrated Development Environments) and code editors offer a variety of features that make coding in Python more efficient and productive. </a:t>
            </a:r>
          </a:p>
          <a:p>
            <a:pPr marL="158750" indent="0">
              <a:buNone/>
            </a:pPr>
            <a:endParaRPr lang="en-US" b="1"/>
          </a:p>
          <a:p>
            <a:pPr marL="158750" indent="0">
              <a:buNone/>
            </a:pPr>
            <a:r>
              <a:rPr lang="en-US" b="1"/>
              <a:t>Key Features of Python IDEs</a:t>
            </a:r>
          </a:p>
          <a:p>
            <a:pPr marL="457200" indent="-298450"/>
            <a:r>
              <a:rPr lang="en-US" b="1"/>
              <a:t>Integrated Development Environment</a:t>
            </a:r>
            <a:r>
              <a:rPr lang="en-US"/>
              <a:t>:</a:t>
            </a:r>
          </a:p>
          <a:p>
            <a:pPr marL="742950" lvl="1" indent="-285750"/>
            <a:r>
              <a:rPr lang="en-US"/>
              <a:t>IDEs combine a code editor, debugger, compiler, and other tools in one package.</a:t>
            </a:r>
          </a:p>
          <a:p>
            <a:pPr marL="457200" indent="-298450"/>
            <a:r>
              <a:rPr lang="en-US" b="1"/>
              <a:t>Code Autocompletion &amp; IntelliSense</a:t>
            </a:r>
            <a:r>
              <a:rPr lang="en-US"/>
              <a:t>:</a:t>
            </a:r>
          </a:p>
          <a:p>
            <a:pPr marL="742950" lvl="1" indent="-285750"/>
            <a:r>
              <a:rPr lang="en-US"/>
              <a:t>Suggests methods, functions, variables, and libraries as you type. This feature speeds up coding and reduces typos.</a:t>
            </a:r>
          </a:p>
          <a:p>
            <a:pPr marL="457200" indent="-298450"/>
            <a:r>
              <a:rPr lang="en-US" b="1"/>
              <a:t>Integrated Debugging</a:t>
            </a:r>
            <a:r>
              <a:rPr lang="en-US"/>
              <a:t>:</a:t>
            </a:r>
          </a:p>
          <a:p>
            <a:pPr marL="742950" lvl="1" indent="-285750"/>
            <a:r>
              <a:rPr lang="en-US"/>
              <a:t>Python IDEs come with built-in debuggers to help identify and fix issues by stepping through the code, setting breakpoints, and inspecting variables.</a:t>
            </a:r>
          </a:p>
          <a:p>
            <a:pPr marL="457200" indent="-298450"/>
            <a:r>
              <a:rPr lang="en-US" b="1"/>
              <a:t>Version Control Integration</a:t>
            </a:r>
            <a:r>
              <a:rPr lang="en-US"/>
              <a:t>:</a:t>
            </a:r>
          </a:p>
          <a:p>
            <a:pPr marL="742950" lvl="1" indent="-285750"/>
            <a:r>
              <a:rPr lang="en-US"/>
              <a:t>Many IDEs (e.g., PyCharm) integrate with Git and other version control systems, enabling easy commit, push, and pull operations within the IDE.</a:t>
            </a:r>
          </a:p>
          <a:p>
            <a:pPr marL="457200" indent="-298450"/>
            <a:r>
              <a:rPr lang="en-US" b="1"/>
              <a:t>Syntax Highlighting</a:t>
            </a:r>
            <a:r>
              <a:rPr lang="en-US"/>
              <a:t>:</a:t>
            </a:r>
          </a:p>
          <a:p>
            <a:pPr marL="742950" lvl="1" indent="-285750"/>
            <a:r>
              <a:rPr lang="en-US"/>
              <a:t>Automatically highlights Python keywords, functions, classes, and variables in different colors, making the code easier to read and understand.</a:t>
            </a:r>
          </a:p>
          <a:p>
            <a:pPr marL="457200" indent="-298450"/>
            <a:r>
              <a:rPr lang="en-US" b="1"/>
              <a:t>Project Management</a:t>
            </a:r>
            <a:r>
              <a:rPr lang="en-US"/>
              <a:t>:</a:t>
            </a:r>
          </a:p>
          <a:p>
            <a:pPr marL="742950" lvl="1" indent="-285750"/>
            <a:r>
              <a:rPr lang="en-US"/>
              <a:t>IDEs allow you to manage multiple files and projects, providing features like project structure, navigation tools, and dependency management (virtual environments).</a:t>
            </a:r>
          </a:p>
          <a:p>
            <a:pPr marL="457200" indent="-298450"/>
            <a:r>
              <a:rPr lang="en-US" b="1"/>
              <a:t>Code Refactoring Tools</a:t>
            </a:r>
            <a:r>
              <a:rPr lang="en-US"/>
              <a:t>:</a:t>
            </a:r>
          </a:p>
          <a:p>
            <a:pPr marL="742950" lvl="1" indent="-285750"/>
            <a:r>
              <a:rPr lang="en-US"/>
              <a:t>Tools to rename variables, extract methods, and simplify code, which makes large projects easier to maintain and improve over time.</a:t>
            </a:r>
          </a:p>
          <a:p>
            <a:pPr marL="457200" indent="-298450"/>
            <a:r>
              <a:rPr lang="en-US" b="1"/>
              <a:t>Unit Testing Support</a:t>
            </a:r>
            <a:r>
              <a:rPr lang="en-US"/>
              <a:t>:</a:t>
            </a:r>
          </a:p>
          <a:p>
            <a:pPr marL="742950" lvl="1" indent="-285750"/>
            <a:r>
              <a:rPr lang="en-US"/>
              <a:t>Integrated testing frameworks (e.g., </a:t>
            </a:r>
            <a:r>
              <a:rPr lang="en-US" err="1"/>
              <a:t>pytest</a:t>
            </a:r>
            <a:r>
              <a:rPr lang="en-US"/>
              <a:t>, </a:t>
            </a:r>
            <a:r>
              <a:rPr lang="en-US" err="1"/>
              <a:t>unittest</a:t>
            </a:r>
            <a:r>
              <a:rPr lang="en-US"/>
              <a:t>) allow you to run unit tests and view the results directly in the IDE.</a:t>
            </a:r>
          </a:p>
          <a:p>
            <a:pPr marL="457200" indent="-298450"/>
            <a:r>
              <a:rPr lang="en-US" b="1"/>
              <a:t>Integrated Terminal</a:t>
            </a:r>
            <a:r>
              <a:rPr lang="en-US"/>
              <a:t>:</a:t>
            </a:r>
          </a:p>
          <a:p>
            <a:pPr marL="742950" lvl="1" indent="-285750"/>
            <a:r>
              <a:rPr lang="en-US"/>
              <a:t>Most Python IDEs offer an embedded terminal, allowing users to run scripts, manage environments, and execute shell commands without leaving the IDE.</a:t>
            </a:r>
          </a:p>
          <a:p>
            <a:pPr marL="457200" indent="-298450"/>
            <a:r>
              <a:rPr lang="en-US" b="1"/>
              <a:t>Plugin Ecosystem</a:t>
            </a:r>
            <a:r>
              <a:rPr lang="en-US"/>
              <a:t>:</a:t>
            </a:r>
          </a:p>
          <a:p>
            <a:pPr marL="742950" lvl="1" indent="-285750"/>
            <a:r>
              <a:rPr lang="en-US"/>
              <a:t>IDEs like PyCharm and VS Code support plugins and extensions that enhance functionality (e.g., for Django, Flask, machine learning, or data science).</a:t>
            </a:r>
          </a:p>
          <a:p>
            <a:pPr marL="457200" indent="-298450"/>
            <a:r>
              <a:rPr lang="en-US" b="1"/>
              <a:t>Database Management Tools</a:t>
            </a:r>
            <a:r>
              <a:rPr lang="en-US"/>
              <a:t>:</a:t>
            </a:r>
          </a:p>
          <a:p>
            <a:pPr marL="742950" lvl="1" indent="-285750"/>
            <a:r>
              <a:rPr lang="en-US"/>
              <a:t>Some IDEs come with tools to connect and manage databases (SQLite, MySQL, PostgreSQL), enabling query execution and schema visualization.</a:t>
            </a:r>
          </a:p>
          <a:p>
            <a:pPr marL="457200" indent="-298450"/>
            <a:r>
              <a:rPr lang="en-US" b="1"/>
              <a:t>Cross-Platform Compatibility</a:t>
            </a:r>
            <a:r>
              <a:rPr lang="en-US"/>
              <a:t>:</a:t>
            </a:r>
          </a:p>
          <a:p>
            <a:pPr marL="742950" lvl="1" indent="-285750"/>
            <a:r>
              <a:rPr lang="en-US"/>
              <a:t>IDEs like PyCharm, Visual Studio Code, and Spyder work across different operating systems (Windows, macOS, and Linux).</a:t>
            </a:r>
          </a:p>
          <a:p>
            <a:pPr marL="742950" lvl="1" indent="-285750"/>
            <a:endParaRPr lang="en-US"/>
          </a:p>
          <a:p>
            <a:pPr marL="158750" indent="0">
              <a:buNone/>
            </a:pPr>
            <a:r>
              <a:rPr lang="en-US" b="1"/>
              <a:t>Popular Python IDEs:</a:t>
            </a:r>
          </a:p>
          <a:p>
            <a:pPr>
              <a:buFont typeface="Arial" panose="020B0604020202020204" pitchFamily="34" charset="0"/>
              <a:buChar char="•"/>
            </a:pPr>
            <a:r>
              <a:rPr lang="en-US" b="1"/>
              <a:t>PyCharm</a:t>
            </a:r>
            <a:r>
              <a:rPr lang="en-US"/>
              <a:t> (JetBrains)</a:t>
            </a:r>
          </a:p>
          <a:p>
            <a:pPr>
              <a:buFont typeface="Arial" panose="020B0604020202020204" pitchFamily="34" charset="0"/>
              <a:buChar char="•"/>
            </a:pPr>
            <a:r>
              <a:rPr lang="en-US" b="1"/>
              <a:t>Spyder</a:t>
            </a:r>
            <a:r>
              <a:rPr lang="en-US"/>
              <a:t> (Scientific Python Development Environment)</a:t>
            </a:r>
          </a:p>
          <a:p>
            <a:pPr>
              <a:buFont typeface="Arial" panose="020B0604020202020204" pitchFamily="34" charset="0"/>
              <a:buChar char="•"/>
            </a:pPr>
            <a:r>
              <a:rPr lang="en-US" b="1"/>
              <a:t>Eclipse + </a:t>
            </a:r>
            <a:r>
              <a:rPr lang="en-US" b="1" err="1"/>
              <a:t>PyDev</a:t>
            </a:r>
            <a:r>
              <a:rPr lang="en-US"/>
              <a:t> (Eclipse IDE with Python plugin)</a:t>
            </a:r>
          </a:p>
          <a:p>
            <a:pPr>
              <a:buFont typeface="Arial" panose="020B0604020202020204" pitchFamily="34" charset="0"/>
              <a:buChar char="•"/>
            </a:pPr>
            <a:r>
              <a:rPr lang="en-US" b="1" err="1"/>
              <a:t>Thonny</a:t>
            </a:r>
            <a:r>
              <a:rPr lang="en-US"/>
              <a:t> (Beginner-friendly Python IDE)</a:t>
            </a:r>
          </a:p>
          <a:p>
            <a:pPr>
              <a:buFont typeface="Arial" panose="020B0604020202020204" pitchFamily="34" charset="0"/>
              <a:buChar char="•"/>
            </a:pPr>
            <a:r>
              <a:rPr lang="en-US" b="1"/>
              <a:t>IDLE</a:t>
            </a:r>
            <a:r>
              <a:rPr lang="en-US"/>
              <a:t> (Python’s built-in IDE)</a:t>
            </a:r>
          </a:p>
          <a:p>
            <a:pPr>
              <a:buFont typeface="Arial" panose="020B0604020202020204" pitchFamily="34" charset="0"/>
              <a:buChar char="•"/>
            </a:pPr>
            <a:endParaRPr lang="en-US"/>
          </a:p>
          <a:p>
            <a:pPr marL="158750" indent="0">
              <a:buNone/>
            </a:pPr>
            <a:r>
              <a:rPr lang="en-US" b="1"/>
              <a:t>Key Features of Python Code Editors</a:t>
            </a:r>
          </a:p>
          <a:p>
            <a:pPr marL="457200" indent="-298450"/>
            <a:r>
              <a:rPr lang="en-US" b="1"/>
              <a:t>Lightweight</a:t>
            </a:r>
            <a:r>
              <a:rPr lang="en-US"/>
              <a:t>:</a:t>
            </a:r>
          </a:p>
          <a:p>
            <a:pPr marL="742950" lvl="1" indent="-285750"/>
            <a:r>
              <a:rPr lang="en-US"/>
              <a:t>Code editors are generally faster and use fewer resources compared to full IDEs. They load faster, making them ideal for smaller projects or quick edits.</a:t>
            </a:r>
          </a:p>
          <a:p>
            <a:pPr marL="457200" indent="-298450"/>
            <a:r>
              <a:rPr lang="en-US" b="1"/>
              <a:t>Code Autocompletion</a:t>
            </a:r>
            <a:r>
              <a:rPr lang="en-US"/>
              <a:t>:</a:t>
            </a:r>
          </a:p>
          <a:p>
            <a:pPr marL="742950" lvl="1" indent="-285750"/>
            <a:r>
              <a:rPr lang="en-US"/>
              <a:t>Like IDEs, most modern code editors support autocompletion, although the level of sophistication may vary. They help you write code faster by suggesting methods, functions, or libraries.</a:t>
            </a:r>
          </a:p>
          <a:p>
            <a:pPr marL="457200" indent="-298450"/>
            <a:r>
              <a:rPr lang="en-US" b="1"/>
              <a:t>Syntax Highlighting</a:t>
            </a:r>
            <a:r>
              <a:rPr lang="en-US"/>
              <a:t>:</a:t>
            </a:r>
          </a:p>
          <a:p>
            <a:pPr marL="742950" lvl="1" indent="-285750"/>
            <a:r>
              <a:rPr lang="en-US"/>
              <a:t>Code editors offer syntax highlighting for Python code, which helps improve readability by differentiating keywords, variables, and functions.</a:t>
            </a:r>
          </a:p>
          <a:p>
            <a:pPr marL="457200" indent="-298450"/>
            <a:r>
              <a:rPr lang="en-US" b="1"/>
              <a:t>Customizable with Plugins</a:t>
            </a:r>
            <a:r>
              <a:rPr lang="en-US"/>
              <a:t>:</a:t>
            </a:r>
          </a:p>
          <a:p>
            <a:pPr marL="742950" lvl="1" indent="-285750"/>
            <a:r>
              <a:rPr lang="en-US"/>
              <a:t>Code editors like </a:t>
            </a:r>
            <a:r>
              <a:rPr lang="en-US" b="1"/>
              <a:t>Visual Studio Code</a:t>
            </a:r>
            <a:r>
              <a:rPr lang="en-US"/>
              <a:t> and </a:t>
            </a:r>
            <a:r>
              <a:rPr lang="en-US" b="1"/>
              <a:t>Sublime Text</a:t>
            </a:r>
            <a:r>
              <a:rPr lang="en-US"/>
              <a:t> are highly customizable with plugins. You can add extensions for linting, debugging, or other languages.</a:t>
            </a:r>
          </a:p>
          <a:p>
            <a:pPr marL="457200" indent="-298450"/>
            <a:r>
              <a:rPr lang="en-US" b="1"/>
              <a:t>Git Integration</a:t>
            </a:r>
            <a:r>
              <a:rPr lang="en-US"/>
              <a:t>:</a:t>
            </a:r>
          </a:p>
          <a:p>
            <a:pPr marL="742950" lvl="1" indent="-285750"/>
            <a:r>
              <a:rPr lang="en-US"/>
              <a:t>While code editors aren’t full-featured like IDEs, many (e.g., VS Code, Sublime) offer Git integration for basic version control tasks like commits, pull requests, and branching.</a:t>
            </a:r>
          </a:p>
          <a:p>
            <a:pPr marL="457200" indent="-298450"/>
            <a:r>
              <a:rPr lang="en-US" b="1"/>
              <a:t>Linter &amp; Formatting Tools</a:t>
            </a:r>
            <a:r>
              <a:rPr lang="en-US"/>
              <a:t>:</a:t>
            </a:r>
          </a:p>
          <a:p>
            <a:pPr marL="742950" lvl="1" indent="-285750"/>
            <a:r>
              <a:rPr lang="en-US"/>
              <a:t>Popular editors support linting tools (e.g., flake8, </a:t>
            </a:r>
            <a:r>
              <a:rPr lang="en-US" err="1"/>
              <a:t>pylint</a:t>
            </a:r>
            <a:r>
              <a:rPr lang="en-US"/>
              <a:t>) and formatting tools like Black, ensuring that your code adheres to best practices.</a:t>
            </a:r>
          </a:p>
          <a:p>
            <a:pPr marL="457200" indent="-298450"/>
            <a:r>
              <a:rPr lang="en-US" b="1"/>
              <a:t>Integrated Terminal</a:t>
            </a:r>
            <a:r>
              <a:rPr lang="en-US"/>
              <a:t>:</a:t>
            </a:r>
          </a:p>
          <a:p>
            <a:pPr marL="742950" lvl="1" indent="-285750"/>
            <a:r>
              <a:rPr lang="en-US"/>
              <a:t>Some code editors, like </a:t>
            </a:r>
            <a:r>
              <a:rPr lang="en-US" b="1"/>
              <a:t>Visual Studio Code</a:t>
            </a:r>
            <a:r>
              <a:rPr lang="en-US"/>
              <a:t>, come with an integrated terminal that allows users to run Python scripts and commands without switching windows.</a:t>
            </a:r>
          </a:p>
          <a:p>
            <a:pPr marL="457200" indent="-298450"/>
            <a:r>
              <a:rPr lang="en-US" b="1"/>
              <a:t>Multi-language Support</a:t>
            </a:r>
            <a:r>
              <a:rPr lang="en-US"/>
              <a:t>:</a:t>
            </a:r>
          </a:p>
          <a:p>
            <a:pPr marL="742950" lvl="1" indent="-285750"/>
            <a:r>
              <a:rPr lang="en-US"/>
              <a:t>Unlike most IDEs that are language-specific, code editors like </a:t>
            </a:r>
            <a:r>
              <a:rPr lang="en-US" b="1"/>
              <a:t>VS Code</a:t>
            </a:r>
            <a:r>
              <a:rPr lang="en-US"/>
              <a:t> and </a:t>
            </a:r>
            <a:r>
              <a:rPr lang="en-US" b="1"/>
              <a:t>Sublime Text</a:t>
            </a:r>
            <a:r>
              <a:rPr lang="en-US"/>
              <a:t> support multiple languages (Python, JavaScript, HTML, etc.) in one environment.</a:t>
            </a:r>
          </a:p>
          <a:p>
            <a:pPr marL="457200" indent="-298450"/>
            <a:r>
              <a:rPr lang="en-US" b="1"/>
              <a:t>File and Folder Management</a:t>
            </a:r>
            <a:r>
              <a:rPr lang="en-US"/>
              <a:t>:</a:t>
            </a:r>
          </a:p>
          <a:p>
            <a:pPr marL="742950" lvl="1" indent="-285750"/>
            <a:r>
              <a:rPr lang="en-US"/>
              <a:t>Code editors typically provide basic project or folder navigation, though not as extensive as full-fledged IDEs.</a:t>
            </a:r>
          </a:p>
          <a:p>
            <a:pPr marL="457200" indent="-298450"/>
            <a:r>
              <a:rPr lang="en-US" b="1"/>
              <a:t>Search and Replace</a:t>
            </a:r>
            <a:r>
              <a:rPr lang="en-US"/>
              <a:t>:</a:t>
            </a:r>
          </a:p>
          <a:p>
            <a:pPr marL="742950" lvl="1" indent="-285750"/>
            <a:r>
              <a:rPr lang="en-US"/>
              <a:t>Efficient searching within files, folders, and across projects. This feature makes refactoring or navigating large codebases quicker.</a:t>
            </a:r>
          </a:p>
          <a:p>
            <a:pPr marL="457200" indent="-298450"/>
            <a:r>
              <a:rPr lang="en-US" b="1"/>
              <a:t>Remote Development</a:t>
            </a:r>
            <a:r>
              <a:rPr lang="en-US"/>
              <a:t>:</a:t>
            </a:r>
          </a:p>
          <a:p>
            <a:pPr marL="742950" lvl="1" indent="-285750"/>
            <a:r>
              <a:rPr lang="en-US"/>
              <a:t>Some code editors, like </a:t>
            </a:r>
            <a:r>
              <a:rPr lang="en-US" b="1"/>
              <a:t>VS Code</a:t>
            </a:r>
            <a:r>
              <a:rPr lang="en-US"/>
              <a:t>, support remote development extensions, enabling coding on remote servers or containers.</a:t>
            </a:r>
          </a:p>
          <a:p>
            <a:pPr marL="158750" indent="0">
              <a:buNone/>
            </a:pPr>
            <a:endParaRPr lang="en-US" b="1"/>
          </a:p>
          <a:p>
            <a:pPr marL="158750" indent="0">
              <a:buNone/>
            </a:pPr>
            <a:r>
              <a:rPr lang="en-US" b="1"/>
              <a:t>Popular Python Code Editors:</a:t>
            </a:r>
          </a:p>
          <a:p>
            <a:pPr>
              <a:buFont typeface="Arial" panose="020B0604020202020204" pitchFamily="34" charset="0"/>
              <a:buChar char="•"/>
            </a:pPr>
            <a:r>
              <a:rPr lang="en-US" b="1"/>
              <a:t>Visual Studio Code</a:t>
            </a:r>
            <a:r>
              <a:rPr lang="en-US"/>
              <a:t> (Microsoft)</a:t>
            </a:r>
          </a:p>
          <a:p>
            <a:pPr>
              <a:buFont typeface="Arial" panose="020B0604020202020204" pitchFamily="34" charset="0"/>
              <a:buChar char="•"/>
            </a:pPr>
            <a:r>
              <a:rPr lang="en-US" b="1"/>
              <a:t>Sublime Text</a:t>
            </a:r>
            <a:endParaRPr lang="en-US"/>
          </a:p>
          <a:p>
            <a:pPr>
              <a:buFont typeface="Arial" panose="020B0604020202020204" pitchFamily="34" charset="0"/>
              <a:buChar char="•"/>
            </a:pPr>
            <a:r>
              <a:rPr lang="en-US" b="1"/>
              <a:t>Atom</a:t>
            </a:r>
            <a:r>
              <a:rPr lang="en-US"/>
              <a:t> (GitHub)</a:t>
            </a:r>
          </a:p>
          <a:p>
            <a:pPr>
              <a:buFont typeface="Arial" panose="020B0604020202020204" pitchFamily="34" charset="0"/>
              <a:buChar char="•"/>
            </a:pPr>
            <a:r>
              <a:rPr lang="en-US" b="1"/>
              <a:t>Vim/</a:t>
            </a:r>
            <a:r>
              <a:rPr lang="en-US" b="1" err="1"/>
              <a:t>Neovim</a:t>
            </a:r>
            <a:r>
              <a:rPr lang="en-US"/>
              <a:t> (for advanced users)</a:t>
            </a:r>
          </a:p>
          <a:p>
            <a:pPr>
              <a:buFont typeface="Arial" panose="020B0604020202020204" pitchFamily="34" charset="0"/>
              <a:buChar char="•"/>
            </a:pPr>
            <a:r>
              <a:rPr lang="en-US" b="1"/>
              <a:t>Notepad++</a:t>
            </a:r>
            <a:r>
              <a:rPr lang="en-US"/>
              <a:t> (Windows)</a:t>
            </a:r>
          </a:p>
        </p:txBody>
      </p:sp>
      <p:sp>
        <p:nvSpPr>
          <p:cNvPr id="4" name="Slide Number Placeholder 3"/>
          <p:cNvSpPr>
            <a:spLocks noGrp="1"/>
          </p:cNvSpPr>
          <p:nvPr>
            <p:ph type="sldNum" sz="quarter" idx="5"/>
          </p:nvPr>
        </p:nvSpPr>
        <p:spPr/>
        <p:txBody>
          <a:bodyPr/>
          <a:lstStyle/>
          <a:p>
            <a:fld id="{F3065E4E-ABE4-4C79-8716-B93932D5FBD3}" type="slidenum">
              <a:rPr lang="en-IN" smtClean="0"/>
              <a:t>26</a:t>
            </a:fld>
            <a:endParaRPr lang="en-IN"/>
          </a:p>
        </p:txBody>
      </p:sp>
    </p:spTree>
    <p:extLst>
      <p:ext uri="{BB962C8B-B14F-4D97-AF65-F5344CB8AC3E}">
        <p14:creationId xmlns:p14="http://schemas.microsoft.com/office/powerpoint/2010/main" val="283185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solidFill>
                  <a:srgbClr val="002060"/>
                </a:solidFill>
                <a:latin typeface="Arial" panose="020B0604020202020204" pitchFamily="34" charset="0"/>
                <a:cs typeface="Arial" panose="020B0604020202020204" pitchFamily="34" charset="0"/>
              </a:rPr>
              <a:t>Comments in Python</a:t>
            </a:r>
            <a:endParaRPr lang="en-US" b="0" i="0">
              <a:solidFill>
                <a:srgbClr val="000000"/>
              </a:solidFill>
              <a:effectLst/>
              <a:latin typeface="Verdana" panose="020B0604030504040204" pitchFamily="34" charset="0"/>
            </a:endParaRPr>
          </a:p>
          <a:p>
            <a:pPr marL="457200" indent="-298450" algn="just"/>
            <a:r>
              <a:rPr lang="en-US" b="0" i="0">
                <a:solidFill>
                  <a:srgbClr val="000000"/>
                </a:solidFill>
                <a:effectLst/>
                <a:latin typeface="Verdana" panose="020B0604030504040204" pitchFamily="34" charset="0"/>
              </a:rPr>
              <a:t>In programming, every line of a program described the sequence of steps required to achieve an output. This output may be based on some input provided by the user. Some lines of the program may be easy and self-explanatory. But, some lines can be a little complicated such as a </a:t>
            </a:r>
            <a:r>
              <a:rPr lang="en-US" b="0" i="1">
                <a:solidFill>
                  <a:srgbClr val="000000"/>
                </a:solidFill>
                <a:effectLst/>
                <a:latin typeface="Verdana" panose="020B0604030504040204" pitchFamily="34" charset="0"/>
              </a:rPr>
              <a:t>for</a:t>
            </a:r>
            <a:r>
              <a:rPr lang="en-US" b="0" i="0">
                <a:solidFill>
                  <a:srgbClr val="000000"/>
                </a:solidFill>
                <a:effectLst/>
                <a:latin typeface="Verdana" panose="020B0604030504040204" pitchFamily="34" charset="0"/>
              </a:rPr>
              <a:t> loop or a function call. Someone else reading the code may find it difficult to understand. That is where comments come in handy.</a:t>
            </a:r>
          </a:p>
          <a:p>
            <a:pPr algn="just">
              <a:lnSpc>
                <a:spcPct val="150000"/>
              </a:lnSpc>
            </a:pPr>
            <a:r>
              <a:rPr lang="en-US" sz="1200">
                <a:latin typeface="Arial" panose="020B0604020202020204" pitchFamily="34" charset="0"/>
                <a:cs typeface="Arial" panose="020B0604020202020204" pitchFamily="34" charset="0"/>
              </a:rPr>
              <a:t>Comments are used for specifying what a particular line means. This makes it easy for you to understand it when you read it later. Moreover, others can also read the comments and make sense out of your code.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200" b="1">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b="1">
                <a:latin typeface="Arial" panose="020B0604020202020204" pitchFamily="34" charset="0"/>
                <a:cs typeface="Arial" panose="020B0604020202020204" pitchFamily="34" charset="0"/>
              </a:rPr>
              <a:t>Types of comments</a:t>
            </a:r>
          </a:p>
          <a:p>
            <a:pPr algn="just">
              <a:buFont typeface="Arial" panose="020B0604020202020204" pitchFamily="34" charset="0"/>
              <a:buNone/>
            </a:pPr>
            <a:endParaRPr lang="en-US" b="0" i="0">
              <a:solidFill>
                <a:srgbClr val="000000"/>
              </a:solidFill>
              <a:effectLst/>
              <a:latin typeface="Verdana" panose="020B0604030504040204" pitchFamily="34" charset="0"/>
            </a:endParaRPr>
          </a:p>
          <a:p>
            <a:pPr marL="342900" indent="-342900">
              <a:lnSpc>
                <a:spcPct val="150000"/>
              </a:lnSpc>
              <a:buFont typeface="+mj-lt"/>
              <a:buAutoNum type="arabicPeriod"/>
            </a:pPr>
            <a:r>
              <a:rPr lang="en-IN" sz="1200">
                <a:latin typeface="Arial" panose="020B0604020202020204" pitchFamily="34" charset="0"/>
                <a:cs typeface="Arial" panose="020B0604020202020204" pitchFamily="34" charset="0"/>
              </a:rPr>
              <a:t>Single-line Comments</a:t>
            </a:r>
          </a:p>
          <a:p>
            <a:pPr marL="342900" indent="-342900">
              <a:lnSpc>
                <a:spcPct val="150000"/>
              </a:lnSpc>
              <a:buFont typeface="+mj-lt"/>
              <a:buAutoNum type="arabicPeriod"/>
            </a:pPr>
            <a:r>
              <a:rPr lang="en-IN" sz="1200">
                <a:latin typeface="Arial" panose="020B0604020202020204" pitchFamily="34" charset="0"/>
                <a:cs typeface="Arial" panose="020B0604020202020204" pitchFamily="34" charset="0"/>
              </a:rPr>
              <a:t>Multi-line Comments</a:t>
            </a:r>
            <a:endParaRPr lang="en-IN" sz="1100" b="0">
              <a:latin typeface="Arial"/>
              <a:cs typeface="Arial"/>
            </a:endParaRPr>
          </a:p>
          <a:p>
            <a:pPr marL="0" indent="0">
              <a:lnSpc>
                <a:spcPct val="150000"/>
              </a:lnSpc>
              <a:buFont typeface="+mj-lt"/>
              <a:buNone/>
            </a:pPr>
            <a:endParaRPr lang="en-IN" sz="1100" b="0">
              <a:latin typeface="Arial"/>
              <a:cs typeface="Arial"/>
            </a:endParaRPr>
          </a:p>
          <a:p>
            <a:pPr marL="0" indent="0">
              <a:lnSpc>
                <a:spcPct val="150000"/>
              </a:lnSpc>
              <a:buFont typeface="+mj-lt"/>
              <a:buNone/>
            </a:pPr>
            <a:r>
              <a:rPr lang="en-IN" sz="1100" b="1">
                <a:latin typeface="Arial" panose="020B0604020202020204" pitchFamily="34" charset="0"/>
                <a:cs typeface="Arial" panose="020B0604020202020204" pitchFamily="34" charset="0"/>
              </a:rPr>
              <a:t>Single-line Comments</a:t>
            </a:r>
            <a:endParaRPr lang="en-US" sz="1100" b="1" i="0">
              <a:solidFill>
                <a:srgbClr val="000000"/>
              </a:solidFill>
              <a:effectLst/>
              <a:latin typeface="Verdana" panose="020B0604030504040204" pitchFamily="34" charset="0"/>
              <a:cs typeface="Arial" panose="020B0604020202020204" pitchFamily="34" charset="0"/>
            </a:endParaRPr>
          </a:p>
          <a:p>
            <a:pPr marL="0" indent="0">
              <a:lnSpc>
                <a:spcPct val="150000"/>
              </a:lnSpc>
              <a:buFont typeface="+mj-lt"/>
              <a:buNone/>
            </a:pPr>
            <a:r>
              <a:rPr lang="en-US" b="0" i="0">
                <a:solidFill>
                  <a:srgbClr val="000000"/>
                </a:solidFill>
                <a:effectLst/>
                <a:latin typeface="Verdana" panose="020B0604030504040204" pitchFamily="34" charset="0"/>
              </a:rPr>
              <a:t>In Python, single-line comments are used for commenting out single lines of code. These comments start with a # symbol. The symbol is then followed by the text explaining the line of code. </a:t>
            </a:r>
          </a:p>
          <a:p>
            <a:pPr marL="0" indent="0">
              <a:lnSpc>
                <a:spcPct val="150000"/>
              </a:lnSpc>
              <a:buFont typeface="+mj-lt"/>
              <a:buNone/>
            </a:pPr>
            <a:endParaRPr lang="en-US" b="0" i="0">
              <a:solidFill>
                <a:srgbClr val="000000"/>
              </a:solidFill>
              <a:effectLst/>
              <a:latin typeface="Verdana" panose="020B0604030504040204" pitchFamily="34" charset="0"/>
            </a:endParaRPr>
          </a:p>
          <a:p>
            <a:pPr marL="0" indent="0">
              <a:lnSpc>
                <a:spcPct val="150000"/>
              </a:lnSpc>
              <a:buFont typeface="+mj-lt"/>
              <a:buNone/>
            </a:pPr>
            <a:r>
              <a:rPr lang="en-US" b="1" i="0">
                <a:solidFill>
                  <a:srgbClr val="0F9D58"/>
                </a:solidFill>
                <a:effectLst/>
                <a:latin typeface="Verdana" panose="020B0604030504040204" pitchFamily="34" charset="0"/>
              </a:rPr>
              <a:t>Multi-line Comments</a:t>
            </a:r>
          </a:p>
          <a:p>
            <a:pPr marL="0" indent="0">
              <a:lnSpc>
                <a:spcPct val="150000"/>
              </a:lnSpc>
              <a:buFont typeface="+mj-lt"/>
              <a:buNone/>
            </a:pPr>
            <a:r>
              <a:rPr lang="en-US" b="0" i="0">
                <a:solidFill>
                  <a:srgbClr val="000000"/>
                </a:solidFill>
                <a:effectLst/>
                <a:latin typeface="Verdana" panose="020B0604030504040204" pitchFamily="34" charset="0"/>
              </a:rPr>
              <a:t>If you want to write a comment that spans multiple lines, multiline comments can be used. These comments may be used to describe a particular code block. Multiline comments can be declared using two ways. You can specify these comments using </a:t>
            </a:r>
            <a:r>
              <a:rPr lang="en-US" b="1" i="0">
                <a:solidFill>
                  <a:srgbClr val="000000"/>
                </a:solidFill>
                <a:effectLst/>
                <a:latin typeface="Verdana" panose="020B0604030504040204" pitchFamily="34" charset="0"/>
              </a:rPr>
              <a:t>''' (Triple single quotes) </a:t>
            </a:r>
            <a:r>
              <a:rPr lang="en-US" b="0" i="0">
                <a:solidFill>
                  <a:srgbClr val="000000"/>
                </a:solidFill>
                <a:effectLst/>
                <a:latin typeface="Verdana" panose="020B0604030504040204" pitchFamily="34" charset="0"/>
              </a:rPr>
              <a:t>or </a:t>
            </a:r>
            <a:r>
              <a:rPr lang="en-US" b="1" i="0">
                <a:solidFill>
                  <a:srgbClr val="000000"/>
                </a:solidFill>
                <a:effectLst/>
                <a:latin typeface="Verdana" panose="020B0604030504040204" pitchFamily="34" charset="0"/>
              </a:rPr>
              <a:t>""" (Triple double quotes)</a:t>
            </a:r>
            <a:r>
              <a:rPr lang="en-US" b="0" i="0">
                <a:solidFill>
                  <a:srgbClr val="000000"/>
                </a:solidFill>
                <a:effectLst/>
                <a:latin typeface="Verdana" panose="020B0604030504040204" pitchFamily="34" charset="0"/>
              </a:rPr>
              <a:t>. The quotes are mentioned at the beginning and at the end of the comments.</a:t>
            </a:r>
          </a:p>
          <a:p>
            <a:pPr algn="just">
              <a:buFont typeface="Arial" panose="020B0604020202020204" pitchFamily="34" charset="0"/>
              <a:buChar char="•"/>
            </a:pPr>
            <a:endParaRPr lang="en-IN"/>
          </a:p>
        </p:txBody>
      </p:sp>
      <p:sp>
        <p:nvSpPr>
          <p:cNvPr id="4" name="Slide Number Placeholder 3"/>
          <p:cNvSpPr>
            <a:spLocks noGrp="1"/>
          </p:cNvSpPr>
          <p:nvPr>
            <p:ph type="sldNum" sz="quarter" idx="5"/>
          </p:nvPr>
        </p:nvSpPr>
        <p:spPr/>
        <p:txBody>
          <a:bodyPr/>
          <a:lstStyle/>
          <a:p>
            <a:fld id="{F3065E4E-ABE4-4C79-8716-B93932D5FBD3}" type="slidenum">
              <a:rPr lang="en-IN" smtClean="0"/>
              <a:t>27</a:t>
            </a:fld>
            <a:endParaRPr lang="en-IN"/>
          </a:p>
        </p:txBody>
      </p:sp>
    </p:spTree>
    <p:extLst>
      <p:ext uri="{BB962C8B-B14F-4D97-AF65-F5344CB8AC3E}">
        <p14:creationId xmlns:p14="http://schemas.microsoft.com/office/powerpoint/2010/main" val="16514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solidFill>
                  <a:srgbClr val="002060"/>
                </a:solidFill>
                <a:latin typeface="Arial" panose="020B0604020202020204" pitchFamily="34" charset="0"/>
                <a:cs typeface="Arial" panose="020B0604020202020204" pitchFamily="34" charset="0"/>
              </a:rPr>
              <a:t>Lines and Indentation in Python</a:t>
            </a:r>
            <a:endParaRPr lang="en-US" b="0" i="0">
              <a:solidFill>
                <a:srgbClr val="000000"/>
              </a:solidFill>
              <a:effectLst/>
              <a:latin typeface="Verdana" panose="020B0604030504040204" pitchFamily="34" charset="0"/>
            </a:endParaRPr>
          </a:p>
          <a:p>
            <a:pPr marL="457200" indent="-298450" algn="just"/>
            <a:r>
              <a:rPr lang="en-US" b="0" i="0">
                <a:solidFill>
                  <a:srgbClr val="000000"/>
                </a:solidFill>
                <a:effectLst/>
                <a:latin typeface="Verdana" panose="020B0604030504040204" pitchFamily="34" charset="0"/>
              </a:rPr>
              <a:t>In programming, every line of a program described the sequence of steps required to achieve an output. </a:t>
            </a:r>
          </a:p>
          <a:p>
            <a:pPr marL="457200" indent="-298450" algn="just"/>
            <a:r>
              <a:rPr lang="en-US"/>
              <a:t>Each line typically represents a single statement, and indentation is used to define code blocks, particularly in control structures.</a:t>
            </a:r>
            <a:endParaRPr lang="en-US" b="0" i="0">
              <a:solidFill>
                <a:srgbClr val="000000"/>
              </a:solidFill>
              <a:effectLst/>
              <a:latin typeface="Verdana" panose="020B0604030504040204" pitchFamily="34" charset="0"/>
            </a:endParaRPr>
          </a:p>
          <a:p>
            <a:pPr marL="457200" indent="-298450" algn="l"/>
            <a:r>
              <a:rPr lang="en-US"/>
              <a:t>Indentation in Python refers to the use of spaces and tabs at the beginning of statements, methods, and code blocks. Proper indentation helps clearly identify the starting and ending points of conditional loops, functions, if-else statements, and other control structures.</a:t>
            </a:r>
            <a:endParaRPr lang="en-US" b="0" i="0">
              <a:solidFill>
                <a:srgbClr val="000000"/>
              </a:solidFill>
              <a:effectLst/>
              <a:latin typeface="Verdana" panose="020B0604030504040204" pitchFamily="34" charset="0"/>
            </a:endParaRPr>
          </a:p>
          <a:p>
            <a:pPr algn="just">
              <a:buFont typeface="Arial" panose="020B0604020202020204" pitchFamily="34" charset="0"/>
              <a:buNone/>
            </a:pPr>
            <a:endParaRPr lang="en-US" b="0" i="0">
              <a:solidFill>
                <a:srgbClr val="000000"/>
              </a:solidFill>
              <a:effectLst/>
              <a:latin typeface="Verdana" panose="020B0604030504040204" pitchFamily="34" charset="0"/>
            </a:endParaRPr>
          </a:p>
          <a:p>
            <a:pPr marL="158750" indent="0">
              <a:buNone/>
            </a:pPr>
            <a:r>
              <a:rPr lang="en-US" b="1"/>
              <a:t>Basic Indentation Rules in Python</a:t>
            </a:r>
          </a:p>
          <a:p>
            <a:pPr marL="457200" indent="-298450"/>
            <a:r>
              <a:rPr lang="en-US" b="1"/>
              <a:t>Consistent Indentation</a:t>
            </a:r>
            <a:r>
              <a:rPr lang="en-US"/>
              <a:t>: Proper indentation must be maintained for each block of code, ensuring clear beginnings and endings of loops, functions, and conditional statements.</a:t>
            </a:r>
          </a:p>
          <a:p>
            <a:pPr marL="457200" indent="-298450"/>
            <a:r>
              <a:rPr lang="en-US" b="1"/>
              <a:t>Line Continuation</a:t>
            </a:r>
            <a:r>
              <a:rPr lang="en-US"/>
              <a:t>: Programmers can split long lines of code by using a backslash (\) to indicate continuation onto the next line.</a:t>
            </a:r>
          </a:p>
          <a:p>
            <a:pPr marL="457200" indent="-298450"/>
            <a:r>
              <a:rPr lang="en-US" b="1"/>
              <a:t>Indentation Errors</a:t>
            </a:r>
            <a:r>
              <a:rPr lang="en-US"/>
              <a:t>: If proper indentation is not followed, Python will raise an </a:t>
            </a:r>
            <a:r>
              <a:rPr lang="en-US" err="1"/>
              <a:t>IndentationError</a:t>
            </a:r>
            <a:r>
              <a:rPr lang="en-US"/>
              <a:t>, which prevents the code from compiling successfully.</a:t>
            </a:r>
          </a:p>
          <a:p>
            <a:pPr marL="457200" indent="-298450"/>
            <a:r>
              <a:rPr lang="en-US" b="1"/>
              <a:t>Challenges with Large Code</a:t>
            </a:r>
            <a:r>
              <a:rPr lang="en-US"/>
              <a:t>: Maintaining consistent indentation can be challenging in large codebases with many lines, but it is essential for readability and organization.</a:t>
            </a:r>
          </a:p>
          <a:p>
            <a:pPr marL="457200" indent="-298450"/>
            <a:r>
              <a:rPr lang="en-US" b="1"/>
              <a:t>Simplicity in Syntax</a:t>
            </a:r>
            <a:r>
              <a:rPr lang="en-US"/>
              <a:t>: Indentation allows Python to avoid the use of brackets for code blocks, making the syntax simpler and cleaner compared to many other programming languages.</a:t>
            </a:r>
          </a:p>
          <a:p>
            <a:pPr marL="457200" indent="-298450"/>
            <a:r>
              <a:rPr lang="en-US" b="1"/>
              <a:t>Efficiency</a:t>
            </a:r>
            <a:r>
              <a:rPr lang="en-US"/>
              <a:t>: By reducing the need for brackets, indentation saves time, decreases the number of lines of code, and enhances execution speed.</a:t>
            </a:r>
          </a:p>
          <a:p>
            <a:pPr marL="457200" indent="-298450"/>
            <a:r>
              <a:rPr lang="en-US" b="1"/>
              <a:t>Fixed Whitespace</a:t>
            </a:r>
            <a:r>
              <a:rPr lang="en-US"/>
              <a:t>: The number of spaces used for indentation in a block of code is fixed. When using nested conditional statements, additional whitespace is required for each level of nesting, in accordance with the indentation rules.</a:t>
            </a:r>
          </a:p>
          <a:p>
            <a:pPr marL="457200" indent="-298450" algn="just"/>
            <a:endParaRPr lang="en-US" b="0" i="0">
              <a:solidFill>
                <a:srgbClr val="000000"/>
              </a:solidFill>
              <a:effectLst/>
              <a:latin typeface="Verdana" panose="020B0604030504040204" pitchFamily="34" charset="0"/>
            </a:endParaRPr>
          </a:p>
          <a:p>
            <a:pPr algn="just">
              <a:buFont typeface="Arial" panose="020B0604020202020204" pitchFamily="34" charset="0"/>
              <a:buChar char="•"/>
            </a:pPr>
            <a:endParaRPr lang="en-US" b="0" i="0">
              <a:solidFill>
                <a:srgbClr val="000000"/>
              </a:solidFill>
              <a:effectLst/>
              <a:latin typeface="Verdana" panose="020B0604030504040204" pitchFamily="34" charset="0"/>
            </a:endParaRPr>
          </a:p>
          <a:p>
            <a:pPr algn="just">
              <a:buFont typeface="Arial" panose="020B0604020202020204" pitchFamily="34" charset="0"/>
              <a:buChar char="•"/>
            </a:pPr>
            <a:endParaRPr lang="en-IN"/>
          </a:p>
        </p:txBody>
      </p:sp>
      <p:sp>
        <p:nvSpPr>
          <p:cNvPr id="4" name="Slide Number Placeholder 3"/>
          <p:cNvSpPr>
            <a:spLocks noGrp="1"/>
          </p:cNvSpPr>
          <p:nvPr>
            <p:ph type="sldNum" sz="quarter" idx="5"/>
          </p:nvPr>
        </p:nvSpPr>
        <p:spPr/>
        <p:txBody>
          <a:bodyPr/>
          <a:lstStyle/>
          <a:p>
            <a:fld id="{F3065E4E-ABE4-4C79-8716-B93932D5FBD3}" type="slidenum">
              <a:rPr lang="en-IN" smtClean="0"/>
              <a:t>28</a:t>
            </a:fld>
            <a:endParaRPr lang="en-IN"/>
          </a:p>
        </p:txBody>
      </p:sp>
    </p:spTree>
    <p:extLst>
      <p:ext uri="{BB962C8B-B14F-4D97-AF65-F5344CB8AC3E}">
        <p14:creationId xmlns:p14="http://schemas.microsoft.com/office/powerpoint/2010/main" val="3847300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2060"/>
                </a:solidFill>
                <a:latin typeface="Arial" panose="020B0604020202020204" pitchFamily="34" charset="0"/>
                <a:cs typeface="Arial" panose="020B0604020202020204" pitchFamily="34" charset="0"/>
              </a:rPr>
              <a:t>Python keywords and identifiers</a:t>
            </a:r>
            <a:endParaRPr lang="en-US"/>
          </a:p>
          <a:p>
            <a:pPr marL="158750" indent="0">
              <a:buNone/>
            </a:pPr>
            <a:r>
              <a:rPr lang="en-US" b="1"/>
              <a:t>Python Keywords</a:t>
            </a:r>
          </a:p>
          <a:p>
            <a:r>
              <a:rPr lang="en-US"/>
              <a:t>Keywords in Python are reserved words that have specific meanings and purposes. These words cannot be used as identifiers (like variable names, function names, etc.) because they are part of the syntax. Python has a set of keywords that are predefined and case-sensitive.</a:t>
            </a:r>
          </a:p>
          <a:p>
            <a:pPr algn="l"/>
            <a:endParaRPr lang="en-IN"/>
          </a:p>
          <a:p>
            <a:pPr algn="l"/>
            <a:endParaRPr lang="en-IN"/>
          </a:p>
        </p:txBody>
      </p:sp>
      <p:sp>
        <p:nvSpPr>
          <p:cNvPr id="4" name="Slide Number Placeholder 3"/>
          <p:cNvSpPr>
            <a:spLocks noGrp="1"/>
          </p:cNvSpPr>
          <p:nvPr>
            <p:ph type="sldNum" sz="quarter" idx="5"/>
          </p:nvPr>
        </p:nvSpPr>
        <p:spPr/>
        <p:txBody>
          <a:bodyPr/>
          <a:lstStyle/>
          <a:p>
            <a:fld id="{F3065E4E-ABE4-4C79-8716-B93932D5FBD3}" type="slidenum">
              <a:rPr lang="en-IN" smtClean="0"/>
              <a:t>29</a:t>
            </a:fld>
            <a:endParaRPr lang="en-IN"/>
          </a:p>
        </p:txBody>
      </p:sp>
    </p:spTree>
    <p:extLst>
      <p:ext uri="{BB962C8B-B14F-4D97-AF65-F5344CB8AC3E}">
        <p14:creationId xmlns:p14="http://schemas.microsoft.com/office/powerpoint/2010/main" val="1980851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Dear Students,</a:t>
            </a:r>
            <a:br>
              <a:rPr lang="en-US"/>
            </a:br>
            <a:r>
              <a:rPr lang="en-US"/>
              <a:t>In today's session we are going to learn about Python.</a:t>
            </a:r>
          </a:p>
          <a:p>
            <a:pPr marL="158750" indent="0">
              <a:buNone/>
            </a:pPr>
            <a:endParaRPr lang="en-US">
              <a:latin typeface="Calibri"/>
              <a:cs typeface="Calibri"/>
            </a:endParaRPr>
          </a:p>
          <a:p>
            <a:pPr marL="158750" indent="0">
              <a:buNone/>
            </a:pPr>
            <a:endParaRPr lang="en-US">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2060"/>
                </a:solidFill>
                <a:latin typeface="Arial"/>
                <a:cs typeface="Arial"/>
              </a:rPr>
              <a:t>Python keywords and identifiers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a:cs typeface="Arial"/>
              </a:rPr>
              <a:t>An identifier is the name given to variables, functions, classes, or other objects. </a:t>
            </a:r>
            <a:endParaRPr lang="en-US"/>
          </a:p>
          <a:p>
            <a:pPr marL="158750" indent="0">
              <a:buNone/>
            </a:pPr>
            <a:r>
              <a:rPr lang="en-US" b="1"/>
              <a:t>Rules for Identifiers:</a:t>
            </a:r>
            <a:endParaRPr lang="en-US" b="1">
              <a:ea typeface="Calibri"/>
              <a:cs typeface="Calibri"/>
            </a:endParaRPr>
          </a:p>
          <a:p>
            <a:pPr marL="457200" indent="-298450" algn="just"/>
            <a:r>
              <a:rPr lang="en-IN"/>
              <a:t>The Identifiers are case-sensitive. variable and Variable would be considered different identifiers. </a:t>
            </a:r>
            <a:endParaRPr lang="en-US"/>
          </a:p>
          <a:p>
            <a:pPr marL="457200" indent="-298450" algn="just"/>
            <a:r>
              <a:rPr lang="en-IN"/>
              <a:t>Identifiers can contain letters (both uppercase and lowercase), digits, and underscores (_). </a:t>
            </a:r>
            <a:endParaRPr lang="en-US"/>
          </a:p>
          <a:p>
            <a:pPr marL="457200" indent="-298450" algn="just"/>
            <a:r>
              <a:rPr lang="en-IN"/>
              <a:t>However, identifiers cannot start with a digit. For example, 1variable is invalid, but variable1 is valid.</a:t>
            </a:r>
            <a:endParaRPr lang="en-US"/>
          </a:p>
          <a:p>
            <a:pPr marL="457200" indent="-298450" algn="just"/>
            <a:r>
              <a:rPr lang="en-IN"/>
              <a:t>Identifiers can’t include special characters like @, $, %, #, etc. </a:t>
            </a:r>
            <a:endParaRPr lang="en-US"/>
          </a:p>
          <a:p>
            <a:pPr marL="457200" indent="-298450" algn="just"/>
            <a:r>
              <a:rPr lang="en-IN"/>
              <a:t>Python keywords or reserved words cannot be used as identifiers. For example, if, else, class, for, and True are reserved and cannot be used for naming. </a:t>
            </a:r>
            <a:endParaRPr lang="en-US"/>
          </a:p>
          <a:p>
            <a:pPr marL="158750" indent="0" algn="just">
              <a:buNone/>
            </a:pPr>
            <a:endParaRPr lang="en-IN"/>
          </a:p>
          <a:p>
            <a:pPr marL="158750" indent="0" algn="just">
              <a:buNone/>
            </a:pPr>
            <a:r>
              <a:rPr lang="en-IN"/>
              <a:t>Underscore Conventions</a:t>
            </a:r>
            <a:endParaRPr lang="en-US"/>
          </a:p>
          <a:p>
            <a:pPr lvl="1" algn="just">
              <a:buFont typeface="Courier New"/>
              <a:buChar char="○"/>
            </a:pPr>
            <a:r>
              <a:rPr lang="en-IN"/>
              <a:t>Single leading underscore (_var) used to indicate that a variable or method is intended for internal use. It’s a convention but does not prevent access. </a:t>
            </a:r>
            <a:endParaRPr lang="en-US"/>
          </a:p>
          <a:p>
            <a:pPr lvl="1" algn="just">
              <a:buFont typeface="Courier New"/>
              <a:buChar char="○"/>
            </a:pPr>
            <a:r>
              <a:rPr lang="en-IN"/>
              <a:t>Double leading underscore (__var) used to invoke name mangling, where the interpreter changes the name of the variable in a way to avoid conflicts in subclasses.</a:t>
            </a:r>
            <a:endParaRPr lang="en-US"/>
          </a:p>
          <a:p>
            <a:pPr lvl="1" algn="just">
              <a:buFont typeface="Courier New"/>
              <a:buChar char="○"/>
            </a:pPr>
            <a:r>
              <a:rPr lang="en-IN"/>
              <a:t>Double leading and trailing underscores (__</a:t>
            </a:r>
            <a:r>
              <a:rPr lang="en-IN" err="1"/>
              <a:t>init</a:t>
            </a:r>
            <a:r>
              <a:rPr lang="en-IN"/>
              <a:t>__) reserved for special use in the language, such as special methods (also known as "magic" or "dunder" methods).</a:t>
            </a:r>
            <a:endParaRPr lang="en-US"/>
          </a:p>
          <a:p>
            <a:pPr>
              <a:buAutoNum type="arabicPeriod"/>
            </a:pPr>
            <a:endParaRPr lang="en-US">
              <a:ea typeface="Calibri"/>
              <a:cs typeface="Calibri"/>
            </a:endParaRPr>
          </a:p>
          <a:p>
            <a:pPr algn="l"/>
            <a:endParaRPr lang="en-IN"/>
          </a:p>
          <a:p>
            <a:pPr algn="l"/>
            <a:endParaRPr lang="en-IN"/>
          </a:p>
        </p:txBody>
      </p:sp>
      <p:sp>
        <p:nvSpPr>
          <p:cNvPr id="4" name="Slide Number Placeholder 3"/>
          <p:cNvSpPr>
            <a:spLocks noGrp="1"/>
          </p:cNvSpPr>
          <p:nvPr>
            <p:ph type="sldNum" sz="quarter" idx="5"/>
          </p:nvPr>
        </p:nvSpPr>
        <p:spPr/>
        <p:txBody>
          <a:bodyPr/>
          <a:lstStyle/>
          <a:p>
            <a:fld id="{F3065E4E-ABE4-4C79-8716-B93932D5FBD3}" type="slidenum">
              <a:rPr lang="en-IN" smtClean="0"/>
              <a:t>30</a:t>
            </a:fld>
            <a:endParaRPr lang="en-IN"/>
          </a:p>
        </p:txBody>
      </p:sp>
    </p:spTree>
    <p:extLst>
      <p:ext uri="{BB962C8B-B14F-4D97-AF65-F5344CB8AC3E}">
        <p14:creationId xmlns:p14="http://schemas.microsoft.com/office/powerpoint/2010/main" val="836772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2060"/>
                </a:solidFill>
                <a:latin typeface="Arial"/>
                <a:cs typeface="Arial"/>
              </a:rPr>
              <a:t>Variables in Python</a:t>
            </a:r>
          </a:p>
          <a:p>
            <a:r>
              <a:rPr lang="en-US">
                <a:solidFill>
                  <a:srgbClr val="273239"/>
                </a:solidFill>
              </a:rPr>
              <a:t>In Python, variables serve as containers that store data values, functioning as </a:t>
            </a:r>
            <a:r>
              <a:rPr lang="en-US" b="0">
                <a:solidFill>
                  <a:srgbClr val="273239"/>
                </a:solidFill>
                <a:effectLst/>
              </a:rPr>
              <a:t>a </a:t>
            </a:r>
            <a:r>
              <a:rPr lang="en-US">
                <a:solidFill>
                  <a:srgbClr val="273239"/>
                </a:solidFill>
              </a:rPr>
              <a:t>crucial part of the programming process. Each </a:t>
            </a:r>
            <a:r>
              <a:rPr lang="en-US" b="0">
                <a:solidFill>
                  <a:srgbClr val="273239"/>
                </a:solidFill>
                <a:effectLst/>
              </a:rPr>
              <a:t>variable </a:t>
            </a:r>
            <a:r>
              <a:rPr lang="en-US">
                <a:solidFill>
                  <a:srgbClr val="273239"/>
                </a:solidFill>
              </a:rPr>
              <a:t>refers </a:t>
            </a:r>
            <a:r>
              <a:rPr lang="en-US" b="0">
                <a:solidFill>
                  <a:srgbClr val="273239"/>
                </a:solidFill>
                <a:effectLst/>
              </a:rPr>
              <a:t>to a </a:t>
            </a:r>
            <a:r>
              <a:rPr lang="en-US">
                <a:solidFill>
                  <a:srgbClr val="273239"/>
                </a:solidFill>
              </a:rPr>
              <a:t>specific </a:t>
            </a:r>
            <a:r>
              <a:rPr lang="en-US" b="0">
                <a:solidFill>
                  <a:srgbClr val="273239"/>
                </a:solidFill>
                <a:effectLst/>
              </a:rPr>
              <a:t>memory location</a:t>
            </a:r>
            <a:r>
              <a:rPr lang="en-US">
                <a:solidFill>
                  <a:srgbClr val="273239"/>
                </a:solidFill>
              </a:rPr>
              <a:t> where the data it holds is stored</a:t>
            </a:r>
            <a:r>
              <a:rPr lang="en-US" b="0">
                <a:solidFill>
                  <a:srgbClr val="273239"/>
                </a:solidFill>
                <a:effectLst/>
              </a:rPr>
              <a:t>, </a:t>
            </a:r>
            <a:r>
              <a:rPr lang="en-US">
                <a:solidFill>
                  <a:srgbClr val="273239"/>
                </a:solidFill>
              </a:rPr>
              <a:t>and this </a:t>
            </a:r>
            <a:r>
              <a:rPr lang="en-US" b="0">
                <a:solidFill>
                  <a:srgbClr val="273239"/>
                </a:solidFill>
                <a:effectLst/>
              </a:rPr>
              <a:t>memory location</a:t>
            </a:r>
            <a:r>
              <a:rPr lang="en-US">
                <a:solidFill>
                  <a:srgbClr val="273239"/>
                </a:solidFill>
              </a:rPr>
              <a:t> is accessed using a name known as an identifier. Identifiers are the names we assign to variables, and they help programmers reference the stored data later in the code</a:t>
            </a:r>
            <a:r>
              <a:rPr lang="en-US" b="0">
                <a:solidFill>
                  <a:srgbClr val="273239"/>
                </a:solidFill>
                <a:effectLst/>
              </a:rPr>
              <a:t>.</a:t>
            </a:r>
            <a:endParaRPr lang="en-US"/>
          </a:p>
          <a:p>
            <a:pPr marL="158750" indent="0">
              <a:buNone/>
            </a:pPr>
            <a:r>
              <a:rPr lang="en-US">
                <a:solidFill>
                  <a:srgbClr val="273239"/>
                </a:solidFill>
              </a:rPr>
              <a:t> </a:t>
            </a:r>
            <a:endParaRPr lang="en-US"/>
          </a:p>
          <a:p>
            <a:pPr marL="158750" indent="0">
              <a:buNone/>
            </a:pPr>
            <a:r>
              <a:rPr lang="en-US" b="1">
                <a:solidFill>
                  <a:srgbClr val="273239"/>
                </a:solidFill>
              </a:rPr>
              <a:t>Key Characteristics of Python Variables:</a:t>
            </a:r>
            <a:endParaRPr lang="en-US"/>
          </a:p>
          <a:p>
            <a:r>
              <a:rPr lang="en-US">
                <a:solidFill>
                  <a:srgbClr val="273239"/>
                </a:solidFill>
              </a:rPr>
              <a:t>Memory Location Reference:</a:t>
            </a:r>
            <a:endParaRPr lang="en-US"/>
          </a:p>
          <a:p>
            <a:pPr lvl="1"/>
            <a:r>
              <a:rPr lang="en-US">
                <a:solidFill>
                  <a:srgbClr val="273239"/>
                </a:solidFill>
              </a:rPr>
              <a:t>When you assign a value to a variable, Python links the variable's identifier to a memory location where the actual value is stored. This means that the variable doesn't hold the value directly, but rather points to it in memory. This allows the program to efficiently manage memory and retrieve or update the value as needed.</a:t>
            </a:r>
            <a:endParaRPr lang="en-US"/>
          </a:p>
          <a:p>
            <a:r>
              <a:rPr lang="en-US">
                <a:solidFill>
                  <a:srgbClr val="273239"/>
                </a:solidFill>
              </a:rPr>
              <a:t>Dynamic Typing:</a:t>
            </a:r>
            <a:endParaRPr lang="en-US"/>
          </a:p>
          <a:p>
            <a:pPr lvl="1"/>
            <a:r>
              <a:rPr lang="en-US">
                <a:solidFill>
                  <a:srgbClr val="273239"/>
                </a:solidFill>
              </a:rPr>
              <a:t>Python is a dynamically typed language, which means that the programmer does not need to explicitly declare the data type of a variable when assigning a value to it. Python automatically determines the data type based on the value assigned.</a:t>
            </a:r>
            <a:endParaRPr lang="en-US"/>
          </a:p>
          <a:p>
            <a:pPr lvl="1"/>
            <a:r>
              <a:rPr lang="en-US">
                <a:solidFill>
                  <a:srgbClr val="273239"/>
                </a:solidFill>
              </a:rPr>
              <a:t>For example, if you assign an integer like x = 10, Python will automatically infer that x is of type int. Similarly, if you later assign a string value to x, like x = "Hello", Python will dynamically change the type of x to str (string). This flexibility simplifies coding and enhances readability, as there's no need for manual type declarations.</a:t>
            </a:r>
            <a:endParaRPr lang="en-US"/>
          </a:p>
          <a:p>
            <a:pPr indent="-171450" fontAlgn="base">
              <a:buFont typeface="Arial" panose="020B0604020202020204" pitchFamily="34" charset="0"/>
              <a:buChar char="•"/>
            </a:pPr>
            <a:endParaRPr lang="en-US">
              <a:solidFill>
                <a:srgbClr val="273239"/>
              </a:solidFill>
              <a:latin typeface="Nunito" pitchFamily="2" charset="0"/>
            </a:endParaRPr>
          </a:p>
          <a:p>
            <a:pPr indent="-171450" fontAlgn="base">
              <a:buFont typeface="Arial" panose="020B0604020202020204" pitchFamily="34" charset="0"/>
              <a:buChar char="•"/>
            </a:pPr>
            <a:endParaRPr lang="en-IN" i="1">
              <a:solidFill>
                <a:srgbClr val="273239"/>
              </a:solidFill>
              <a:latin typeface="Nunito" pitchFamily="2" charset="0"/>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31</a:t>
            </a:fld>
            <a:endParaRPr lang="en-IN"/>
          </a:p>
        </p:txBody>
      </p:sp>
    </p:spTree>
    <p:extLst>
      <p:ext uri="{BB962C8B-B14F-4D97-AF65-F5344CB8AC3E}">
        <p14:creationId xmlns:p14="http://schemas.microsoft.com/office/powerpoint/2010/main" val="617348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2060"/>
                </a:solidFill>
                <a:latin typeface="Arial"/>
                <a:cs typeface="Arial"/>
              </a:rPr>
              <a:t>Variables in Python</a:t>
            </a:r>
            <a:endParaRPr lang="en-US" b="1"/>
          </a:p>
          <a:p>
            <a:r>
              <a:rPr lang="en-US"/>
              <a:t>Python provides the convenient ability to assign values to multiple variables in a single line. This can be done by separating each variable and value with a comma.</a:t>
            </a:r>
            <a:endParaRPr lang="en-US" b="0">
              <a:cs typeface="Arial"/>
            </a:endParaRPr>
          </a:p>
          <a:p>
            <a:pPr marL="158750" indent="0">
              <a:buNone/>
            </a:pPr>
            <a:endParaRPr lang="en-US" b="0">
              <a:cs typeface="Arial"/>
            </a:endParaRPr>
          </a:p>
          <a:p>
            <a:pPr marL="158750" indent="0">
              <a:buNone/>
            </a:pPr>
            <a:r>
              <a:rPr lang="en-US" b="1">
                <a:cs typeface="Calibri" panose="020F0502020204030204"/>
              </a:rPr>
              <a:t>Example:</a:t>
            </a:r>
          </a:p>
          <a:p>
            <a:pPr marL="457200" indent="-298450"/>
            <a:r>
              <a:rPr lang="en-US" b="1"/>
              <a:t>Assigning Values to Multiple Variables:</a:t>
            </a:r>
            <a:r>
              <a:rPr lang="en-US"/>
              <a:t> Python allows you to assign values to multiple variables in one line. For example, </a:t>
            </a:r>
            <a:r>
              <a:rPr lang="en-US" err="1"/>
              <a:t>x,y</a:t>
            </a:r>
            <a:r>
              <a:rPr lang="en-US"/>
              <a:t>, z = 1, 2, 3 assigns 1 to a, 2 to b, and 3 to c.</a:t>
            </a:r>
            <a:endParaRPr lang="en-US" b="0">
              <a:cs typeface="Calibri" panose="020F0502020204030204"/>
            </a:endParaRPr>
          </a:p>
          <a:p>
            <a:pPr marL="457200" indent="-298450"/>
            <a:r>
              <a:rPr lang="en-US" b="1"/>
              <a:t>Unpacking a Collection:</a:t>
            </a:r>
            <a:r>
              <a:rPr lang="en-US"/>
              <a:t> You can also unpack a collection of values into individual variables. For instance, a, b, c = [4, 5, 6] assigns 4 to a, 5 to b, and 6 to c by unpacking the list [4, 5, 6].</a:t>
            </a:r>
            <a:endParaRPr lang="en-US">
              <a:cs typeface="Calibri" panose="020F0502020204030204"/>
            </a:endParaRPr>
          </a:p>
          <a:p>
            <a:pPr marL="171450" indent="-171450">
              <a:buFont typeface="Arial" panose="020B0604020202020204"/>
              <a:buChar char="•"/>
            </a:pPr>
            <a:endParaRPr lang="en-US">
              <a:cs typeface="Calibri" panose="020F0502020204030204"/>
            </a:endParaRPr>
          </a:p>
        </p:txBody>
      </p:sp>
      <p:sp>
        <p:nvSpPr>
          <p:cNvPr id="4" name="Slide Number Placeholder 3"/>
          <p:cNvSpPr>
            <a:spLocks noGrp="1"/>
          </p:cNvSpPr>
          <p:nvPr>
            <p:ph type="sldNum" sz="quarter" idx="5"/>
          </p:nvPr>
        </p:nvSpPr>
        <p:spPr/>
        <p:txBody>
          <a:bodyPr/>
          <a:lstStyle/>
          <a:p>
            <a:fld id="{FA113F24-DAA8-4690-94FD-E820CB94339A}" type="slidenum">
              <a:rPr lang="en-US"/>
              <a:t>32</a:t>
            </a:fld>
            <a:endParaRPr lang="en-US"/>
          </a:p>
        </p:txBody>
      </p:sp>
    </p:spTree>
    <p:extLst>
      <p:ext uri="{BB962C8B-B14F-4D97-AF65-F5344CB8AC3E}">
        <p14:creationId xmlns:p14="http://schemas.microsoft.com/office/powerpoint/2010/main" val="2026624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solidFill>
                  <a:srgbClr val="002060"/>
                </a:solidFill>
                <a:latin typeface="Arial" panose="020B0604020202020204" pitchFamily="34" charset="0"/>
                <a:cs typeface="Arial" panose="020B0604020202020204" pitchFamily="34" charset="0"/>
              </a:rPr>
              <a:t>Data Types in Python</a:t>
            </a:r>
            <a:endParaRPr lang="en-US"/>
          </a:p>
          <a:p>
            <a:r>
              <a:rPr lang="en-US"/>
              <a:t>In Python, every value has a datatype, and variables are used to hold these values. </a:t>
            </a:r>
            <a:endParaRPr lang="en-US">
              <a:cs typeface="Calibri" panose="020F0502020204030204"/>
            </a:endParaRPr>
          </a:p>
          <a:p>
            <a:r>
              <a:rPr lang="en-US"/>
              <a:t>One of the powerful features of Python is that it is a dynamically typed language. This means we don't need to specify the type of a variable when we declare it. </a:t>
            </a:r>
          </a:p>
          <a:p>
            <a:r>
              <a:rPr lang="en-US"/>
              <a:t>The Python interpreter automatically assigns the appropriate type based on the value assigned.</a:t>
            </a:r>
          </a:p>
          <a:p>
            <a:endParaRPr lang="en-US"/>
          </a:p>
          <a:p>
            <a:pPr marL="158750" indent="0">
              <a:buNone/>
            </a:pPr>
            <a:r>
              <a:rPr lang="en-US"/>
              <a:t>For example:</a:t>
            </a:r>
          </a:p>
          <a:p>
            <a:pPr rtl="0"/>
            <a:r>
              <a:rPr lang="en-US"/>
              <a:t>a = 5 </a:t>
            </a:r>
          </a:p>
          <a:p>
            <a:r>
              <a:rPr lang="en-US"/>
              <a:t>Here, we haven't specified the type of the variable a. We just assigned the value 5 to it. The Python interpreter automatically interprets a as an integer.</a:t>
            </a:r>
          </a:p>
          <a:p>
            <a:endParaRPr lang="en-US"/>
          </a:p>
          <a:p>
            <a:pPr marL="158750" indent="0">
              <a:buNone/>
            </a:pPr>
            <a:r>
              <a:rPr lang="en-US" b="1"/>
              <a:t>Checking Variable Types</a:t>
            </a:r>
          </a:p>
          <a:p>
            <a:r>
              <a:rPr lang="en-US"/>
              <a:t>We can verify the type of a variable using the type() function. </a:t>
            </a:r>
          </a:p>
          <a:p>
            <a:r>
              <a:rPr lang="en-US"/>
              <a:t>This function returns the type of the variable passed to it.</a:t>
            </a:r>
          </a:p>
          <a:p>
            <a:pPr marL="158750" indent="0">
              <a:buNone/>
            </a:pPr>
            <a:r>
              <a:rPr lang="en-US" b="1"/>
              <a:t>Example:</a:t>
            </a:r>
          </a:p>
          <a:p>
            <a:pPr rtl="0"/>
            <a:r>
              <a:rPr lang="en-US"/>
              <a:t>print(type(a))</a:t>
            </a:r>
          </a:p>
          <a:p>
            <a:pPr rtl="0"/>
            <a:endParaRPr lang="en-US"/>
          </a:p>
          <a:p>
            <a:pPr marL="158750" indent="0">
              <a:buNone/>
            </a:pPr>
            <a:r>
              <a:rPr lang="en-US"/>
              <a:t>Output </a:t>
            </a:r>
          </a:p>
          <a:p>
            <a:r>
              <a:rPr lang="en-US"/>
              <a:t>&lt;class 'int’&gt;</a:t>
            </a:r>
          </a:p>
          <a:p>
            <a:pPr marL="158750" indent="0">
              <a:buNone/>
            </a:pPr>
            <a:r>
              <a:rPr lang="en-US"/>
              <a:t>confirming that a is an integer.</a:t>
            </a:r>
          </a:p>
          <a:p>
            <a:endParaRPr lang="en-US"/>
          </a:p>
          <a:p>
            <a:pPr marL="158750" indent="0">
              <a:buNone/>
            </a:pPr>
            <a:r>
              <a:rPr lang="en-US" b="1"/>
              <a:t>Variety of Values</a:t>
            </a:r>
          </a:p>
          <a:p>
            <a:pPr marL="457200" indent="-298450"/>
            <a:r>
              <a:rPr lang="en-US"/>
              <a:t>A variable in Python can hold different types of values. </a:t>
            </a:r>
          </a:p>
          <a:p>
            <a:pPr marL="457200" indent="-298450"/>
            <a:r>
              <a:rPr lang="en-US"/>
              <a:t>For example, an ID should be stored as an integer, while a person's name should be stored as a string. </a:t>
            </a:r>
          </a:p>
          <a:p>
            <a:pPr marL="457200" indent="-298450"/>
            <a:r>
              <a:rPr lang="en-US"/>
              <a:t>Python provides specific storage methods for each standard data type, making it easy to manage and manipulate data.</a:t>
            </a:r>
          </a:p>
          <a:p>
            <a:endParaRPr lang="en-US"/>
          </a:p>
          <a:p>
            <a:pPr marL="158750" indent="0">
              <a:buNone/>
            </a:pPr>
            <a:r>
              <a:rPr lang="en-US" b="1"/>
              <a:t>Python-Defined Data Types</a:t>
            </a:r>
          </a:p>
          <a:p>
            <a:pPr marL="457200" indent="-298450"/>
            <a:r>
              <a:rPr lang="en-US" b="1"/>
              <a:t>Numbers</a:t>
            </a:r>
            <a:r>
              <a:rPr lang="en-US"/>
              <a:t>: This includes integers, floating-point numbers, and complex numbers.</a:t>
            </a:r>
          </a:p>
          <a:p>
            <a:pPr marL="457200" indent="-298450"/>
            <a:r>
              <a:rPr lang="en-US" b="1"/>
              <a:t>Dictionary</a:t>
            </a:r>
            <a:r>
              <a:rPr lang="en-US"/>
              <a:t>: This is an unordered collection of key-value pairs</a:t>
            </a:r>
          </a:p>
          <a:p>
            <a:pPr marL="457200" indent="-298450"/>
            <a:r>
              <a:rPr lang="en-US" b="1"/>
              <a:t>Boolean</a:t>
            </a:r>
            <a:r>
              <a:rPr lang="en-US"/>
              <a:t>: This includes the Boolean values True and False.</a:t>
            </a:r>
          </a:p>
          <a:p>
            <a:pPr marL="457200" indent="-298450"/>
            <a:r>
              <a:rPr lang="en-US" b="1"/>
              <a:t>Set</a:t>
            </a:r>
            <a:r>
              <a:rPr lang="en-US"/>
              <a:t>: This is an unordered collection of unique items.</a:t>
            </a:r>
          </a:p>
          <a:p>
            <a:pPr marL="457200" indent="-298450"/>
            <a:r>
              <a:rPr lang="en-US" b="1"/>
              <a:t>Sequence Type</a:t>
            </a:r>
            <a:r>
              <a:rPr lang="en-US"/>
              <a:t>: This includes strings, lists, and tuples.</a:t>
            </a:r>
          </a:p>
          <a:p>
            <a:pPr marL="171450" indent="-171450">
              <a:buFont typeface="Arial" panose="020B0604020202020204" pitchFamily="34" charset="0"/>
              <a:buChar char="•"/>
            </a:pPr>
            <a:endParaRPr lang="en-US"/>
          </a:p>
          <a:p>
            <a:endParaRPr lang="en-US"/>
          </a:p>
          <a:p>
            <a:endParaRPr lang="en-IN">
              <a:cs typeface="Calibri" panose="020F0502020204030204"/>
            </a:endParaRPr>
          </a:p>
        </p:txBody>
      </p:sp>
      <p:sp>
        <p:nvSpPr>
          <p:cNvPr id="4" name="Slide Number Placeholder 3"/>
          <p:cNvSpPr>
            <a:spLocks noGrp="1"/>
          </p:cNvSpPr>
          <p:nvPr>
            <p:ph type="sldNum" sz="quarter" idx="5"/>
          </p:nvPr>
        </p:nvSpPr>
        <p:spPr/>
        <p:txBody>
          <a:bodyPr/>
          <a:lstStyle/>
          <a:p>
            <a:fld id="{FA113F24-DAA8-4690-94FD-E820CB94339A}"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solidFill>
                  <a:srgbClr val="002060"/>
                </a:solidFill>
                <a:latin typeface="Arial" panose="020B0604020202020204" pitchFamily="34" charset="0"/>
                <a:cs typeface="Arial" panose="020B0604020202020204" pitchFamily="34" charset="0"/>
              </a:rPr>
              <a:t>Numeric Data type in Python</a:t>
            </a:r>
            <a:endParaRPr lang="en-US" b="1"/>
          </a:p>
          <a:p>
            <a:r>
              <a:rPr lang="en-US"/>
              <a:t>These are essential for representing data with numeric values, and they include integers, floating-point numbers, and complex numbers. </a:t>
            </a:r>
          </a:p>
          <a:p>
            <a:r>
              <a:rPr lang="en-US"/>
              <a:t>These types are defined by Python's built-in classes: int, float, and complex.</a:t>
            </a:r>
          </a:p>
          <a:p>
            <a:endParaRPr lang="en-US"/>
          </a:p>
          <a:p>
            <a:pPr marL="158750" indent="0">
              <a:buNone/>
            </a:pPr>
            <a:r>
              <a:rPr lang="en-US" b="1"/>
              <a:t>Integers (int class)</a:t>
            </a:r>
          </a:p>
          <a:p>
            <a:r>
              <a:rPr lang="en-US"/>
              <a:t>Integers are positive or negative whole numbers without fractions or decimals.</a:t>
            </a:r>
          </a:p>
          <a:p>
            <a:r>
              <a:rPr lang="en-US"/>
              <a:t>One of the remarkable features in Python is that there's no limit to the length of an integer value. For example, you can have:</a:t>
            </a:r>
          </a:p>
          <a:p>
            <a:r>
              <a:rPr lang="en-US"/>
              <a:t>a = 12345678901234567890</a:t>
            </a:r>
          </a:p>
          <a:p>
            <a:r>
              <a:rPr lang="en-US"/>
              <a:t>print(a)</a:t>
            </a:r>
          </a:p>
          <a:p>
            <a:endParaRPr lang="en-US"/>
          </a:p>
          <a:p>
            <a:pPr marL="158750" indent="0">
              <a:buNone/>
            </a:pPr>
            <a:r>
              <a:rPr lang="en-US" b="1"/>
              <a:t>Float (float class)</a:t>
            </a:r>
          </a:p>
          <a:p>
            <a:r>
              <a:rPr lang="en-US"/>
              <a:t>Floats are real numbers with floating-point representation, specified by a decimal point.</a:t>
            </a:r>
          </a:p>
          <a:p>
            <a:r>
              <a:rPr lang="en-US"/>
              <a:t>You can also use scientific notation to represent these numbers, using e or E followed by an integer. For example:</a:t>
            </a:r>
          </a:p>
          <a:p>
            <a:r>
              <a:rPr lang="en-US"/>
              <a:t>b = 3.14</a:t>
            </a:r>
          </a:p>
          <a:p>
            <a:r>
              <a:rPr lang="en-US"/>
              <a:t>c = 2e10</a:t>
            </a:r>
          </a:p>
          <a:p>
            <a:r>
              <a:rPr lang="en-US"/>
              <a:t>print(b, c)</a:t>
            </a:r>
          </a:p>
          <a:p>
            <a:endParaRPr lang="en-US"/>
          </a:p>
          <a:p>
            <a:pPr marL="158750" indent="0">
              <a:buNone/>
            </a:pPr>
            <a:r>
              <a:rPr lang="en-US" b="1"/>
              <a:t>Complex Numbers (complex class)</a:t>
            </a:r>
          </a:p>
          <a:p>
            <a:r>
              <a:rPr lang="en-US"/>
              <a:t>Complex numbers in Python are specified as (real part) + (imaginary part)j. For example:</a:t>
            </a:r>
          </a:p>
          <a:p>
            <a:r>
              <a:rPr lang="en-US"/>
              <a:t>d = 2 + 3j</a:t>
            </a:r>
          </a:p>
          <a:p>
            <a:r>
              <a:rPr lang="en-US"/>
              <a:t>print(d)</a:t>
            </a:r>
          </a:p>
          <a:p>
            <a:r>
              <a:rPr lang="en-US"/>
              <a:t>Here, 2 is the real part and 3j is the imaginary part.</a:t>
            </a:r>
          </a:p>
          <a:p>
            <a:endParaRPr lang="en-US" b="1"/>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FA113F24-DAA8-4690-94FD-E820CB94339A}"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solidFill>
                  <a:srgbClr val="002060"/>
                </a:solidFill>
                <a:latin typeface="Arial" panose="020B0604020202020204" pitchFamily="34" charset="0"/>
                <a:cs typeface="Arial" panose="020B0604020202020204" pitchFamily="34" charset="0"/>
              </a:rPr>
              <a:t>Numeric Data type in Python</a:t>
            </a:r>
            <a:endParaRPr lang="en-US" b="1"/>
          </a:p>
          <a:p>
            <a:pPr marL="171450" indent="-171450" algn="l">
              <a:buFont typeface="Arial" panose="020B0604020202020204" pitchFamily="34" charset="0"/>
              <a:buChar char="•"/>
            </a:pPr>
            <a:r>
              <a:rPr lang="en-US">
                <a:cs typeface="Calibri" panose="020F0502020204030204"/>
              </a:rPr>
              <a:t>To find the data types of variables in Python, we use the type() function. </a:t>
            </a:r>
          </a:p>
          <a:p>
            <a:pPr marL="171450" indent="-171450" algn="l">
              <a:buFont typeface="Arial" panose="020B0604020202020204" pitchFamily="34" charset="0"/>
              <a:buChar char="•"/>
            </a:pPr>
            <a:r>
              <a:rPr lang="en-US">
                <a:cs typeface="Calibri" panose="020F0502020204030204"/>
              </a:rPr>
              <a:t>This function outputs the data type of any variable we pass to it.</a:t>
            </a:r>
          </a:p>
          <a:p>
            <a:pPr algn="l"/>
            <a:endParaRPr lang="en-US">
              <a:cs typeface="Calibri" panose="020F0502020204030204"/>
            </a:endParaRPr>
          </a:p>
          <a:p>
            <a:pPr marL="158750" indent="0" algn="l">
              <a:buNone/>
            </a:pPr>
            <a:r>
              <a:rPr lang="en-US">
                <a:cs typeface="Calibri" panose="020F0502020204030204"/>
              </a:rPr>
              <a:t>For example, let’s look at this code:</a:t>
            </a:r>
          </a:p>
          <a:p>
            <a:pPr algn="l"/>
            <a:r>
              <a:rPr lang="en-US">
                <a:cs typeface="Calibri" panose="020F0502020204030204"/>
              </a:rPr>
              <a:t>a = 5</a:t>
            </a:r>
          </a:p>
          <a:p>
            <a:pPr algn="l"/>
            <a:r>
              <a:rPr lang="en-US">
                <a:cs typeface="Calibri" panose="020F0502020204030204"/>
              </a:rPr>
              <a:t>print("Type of a: ", type(a))</a:t>
            </a:r>
          </a:p>
          <a:p>
            <a:pPr algn="l"/>
            <a:r>
              <a:rPr lang="en-US">
                <a:cs typeface="Calibri" panose="020F0502020204030204"/>
              </a:rPr>
              <a:t>Here, we assign the integer value 5 to the variable a and use the type() function to display its data type. The output will be:</a:t>
            </a:r>
          </a:p>
          <a:p>
            <a:pPr algn="l"/>
            <a:r>
              <a:rPr lang="en-US">
                <a:cs typeface="Calibri" panose="020F0502020204030204"/>
              </a:rPr>
              <a:t>Type of a: &lt;class 'int'&gt;</a:t>
            </a:r>
          </a:p>
          <a:p>
            <a:pPr algn="l"/>
            <a:endParaRPr lang="en-US">
              <a:cs typeface="Calibri" panose="020F0502020204030204"/>
            </a:endParaRPr>
          </a:p>
          <a:p>
            <a:pPr marL="158750" indent="0" algn="l">
              <a:buNone/>
            </a:pPr>
            <a:r>
              <a:rPr lang="en-US">
                <a:cs typeface="Calibri" panose="020F0502020204030204"/>
              </a:rPr>
              <a:t>Next, we have:</a:t>
            </a:r>
          </a:p>
          <a:p>
            <a:pPr algn="l"/>
            <a:r>
              <a:rPr lang="en-US">
                <a:cs typeface="Calibri" panose="020F0502020204030204"/>
              </a:rPr>
              <a:t>b = 5.0</a:t>
            </a:r>
          </a:p>
          <a:p>
            <a:pPr algn="l"/>
            <a:r>
              <a:rPr lang="en-US">
                <a:cs typeface="Calibri" panose="020F0502020204030204"/>
              </a:rPr>
              <a:t>print("\</a:t>
            </a:r>
            <a:r>
              <a:rPr lang="en-US" err="1">
                <a:cs typeface="Calibri" panose="020F0502020204030204"/>
              </a:rPr>
              <a:t>nType</a:t>
            </a:r>
            <a:r>
              <a:rPr lang="en-US">
                <a:cs typeface="Calibri" panose="020F0502020204030204"/>
              </a:rPr>
              <a:t> of b: ", type(b))</a:t>
            </a:r>
          </a:p>
          <a:p>
            <a:pPr algn="l"/>
            <a:r>
              <a:rPr lang="en-US">
                <a:cs typeface="Calibri" panose="020F0502020204030204"/>
              </a:rPr>
              <a:t>In this case, we assign the floating-point value 5.0 to the variable b. The type() function will show:</a:t>
            </a:r>
          </a:p>
          <a:p>
            <a:pPr algn="l"/>
            <a:r>
              <a:rPr lang="en-US">
                <a:cs typeface="Calibri" panose="020F0502020204030204"/>
              </a:rPr>
              <a:t>Type of b: &lt;class 'float'&gt;</a:t>
            </a:r>
          </a:p>
          <a:p>
            <a:pPr algn="l"/>
            <a:endParaRPr lang="en-US">
              <a:cs typeface="Calibri" panose="020F0502020204030204"/>
            </a:endParaRPr>
          </a:p>
          <a:p>
            <a:pPr marL="158750" indent="0" algn="l">
              <a:buNone/>
            </a:pPr>
            <a:r>
              <a:rPr lang="en-US">
                <a:cs typeface="Calibri" panose="020F0502020204030204"/>
              </a:rPr>
              <a:t>Finally, let's see a complex number example:</a:t>
            </a:r>
          </a:p>
          <a:p>
            <a:pPr algn="l"/>
            <a:r>
              <a:rPr lang="en-US">
                <a:cs typeface="Calibri" panose="020F0502020204030204"/>
              </a:rPr>
              <a:t>c = 2 + 4j</a:t>
            </a:r>
          </a:p>
          <a:p>
            <a:pPr algn="l"/>
            <a:r>
              <a:rPr lang="en-US">
                <a:cs typeface="Calibri" panose="020F0502020204030204"/>
              </a:rPr>
              <a:t>print("\</a:t>
            </a:r>
            <a:r>
              <a:rPr lang="en-US" err="1">
                <a:cs typeface="Calibri" panose="020F0502020204030204"/>
              </a:rPr>
              <a:t>nType</a:t>
            </a:r>
            <a:r>
              <a:rPr lang="en-US">
                <a:cs typeface="Calibri" panose="020F0502020204030204"/>
              </a:rPr>
              <a:t> of c: ", type(c))</a:t>
            </a:r>
          </a:p>
          <a:p>
            <a:pPr algn="l"/>
            <a:r>
              <a:rPr lang="en-US">
                <a:cs typeface="Calibri" panose="020F0502020204030204"/>
              </a:rPr>
              <a:t>Here, c is a complex number. When we check its type, the output will be:</a:t>
            </a:r>
          </a:p>
          <a:p>
            <a:pPr algn="l"/>
            <a:r>
              <a:rPr lang="en-US">
                <a:cs typeface="Calibri" panose="020F0502020204030204"/>
              </a:rPr>
              <a:t>Type of c: &lt;class 'complex'&gt;</a:t>
            </a:r>
          </a:p>
          <a:p>
            <a:endParaRPr lang="en-US" b="1"/>
          </a:p>
        </p:txBody>
      </p:sp>
      <p:sp>
        <p:nvSpPr>
          <p:cNvPr id="4" name="Slide Number Placeholder 3"/>
          <p:cNvSpPr>
            <a:spLocks noGrp="1"/>
          </p:cNvSpPr>
          <p:nvPr>
            <p:ph type="sldNum" sz="quarter" idx="5"/>
          </p:nvPr>
        </p:nvSpPr>
        <p:spPr/>
        <p:txBody>
          <a:bodyPr/>
          <a:lstStyle/>
          <a:p>
            <a:fld id="{FA113F24-DAA8-4690-94FD-E820CB94339A}"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solidFill>
                  <a:srgbClr val="002060"/>
                </a:solidFill>
                <a:latin typeface="Arial" panose="020B0604020202020204" pitchFamily="34" charset="0"/>
                <a:cs typeface="Arial" panose="020B0604020202020204" pitchFamily="34" charset="0"/>
              </a:rPr>
              <a:t>Boolean Data type in Python</a:t>
            </a:r>
            <a:endParaRPr lang="en-US">
              <a:cs typeface="Calibri" panose="020F0502020204030204"/>
            </a:endParaRPr>
          </a:p>
          <a:p>
            <a:pPr marL="171450" indent="-171450" algn="l">
              <a:buFont typeface="Arial" panose="020B0604020202020204" pitchFamily="34" charset="0"/>
              <a:buChar char="•"/>
            </a:pPr>
            <a:r>
              <a:rPr lang="en-US">
                <a:cs typeface="Calibri" panose="020F0502020204030204"/>
              </a:rPr>
              <a:t>Boolean data type is essential for control flow and decision-making in your programs.</a:t>
            </a:r>
          </a:p>
          <a:p>
            <a:pPr marL="171450" indent="-171450" algn="l">
              <a:buFont typeface="Arial" panose="020B0604020202020204" pitchFamily="34" charset="0"/>
              <a:buChar char="•"/>
            </a:pPr>
            <a:r>
              <a:rPr lang="en-US">
                <a:cs typeface="Calibri" panose="020F0502020204030204"/>
              </a:rPr>
              <a:t>A Boolean represents one of two built-in values: True or False.</a:t>
            </a:r>
          </a:p>
          <a:p>
            <a:pPr marL="171450" indent="-171450" algn="l">
              <a:buFont typeface="Arial" panose="020B0604020202020204" pitchFamily="34" charset="0"/>
              <a:buChar char="•"/>
            </a:pPr>
            <a:r>
              <a:rPr lang="en-US">
                <a:cs typeface="Calibri" panose="020F0502020204030204"/>
              </a:rPr>
              <a:t>In Python, non-Boolean objects can also be evaluated in a Boolean context to determine their truthiness or falseness. </a:t>
            </a:r>
          </a:p>
          <a:p>
            <a:pPr marL="171450" indent="-171450" algn="l">
              <a:buFont typeface="Arial" panose="020B0604020202020204" pitchFamily="34" charset="0"/>
              <a:buChar char="•"/>
            </a:pPr>
            <a:r>
              <a:rPr lang="en-US">
                <a:cs typeface="Calibri" panose="020F0502020204030204"/>
              </a:rPr>
              <a:t>For example, empty structures like [], {}, and "" are considered False, while non-empty structures are truthy.</a:t>
            </a:r>
          </a:p>
          <a:p>
            <a:pPr marL="171450" indent="-171450" algn="l">
              <a:buFont typeface="Arial" panose="020B0604020202020204" pitchFamily="34" charset="0"/>
              <a:buChar char="•"/>
            </a:pPr>
            <a:r>
              <a:rPr lang="en-US">
                <a:cs typeface="Calibri" panose="020F0502020204030204"/>
              </a:rPr>
              <a:t>Class Representation: Booleans are represented by the bool class in Python.</a:t>
            </a:r>
          </a:p>
          <a:p>
            <a:pPr algn="l"/>
            <a:endParaRPr lang="en-US">
              <a:cs typeface="Calibri" panose="020F0502020204030204"/>
            </a:endParaRPr>
          </a:p>
          <a:p>
            <a:pPr marL="158750" indent="0" algn="l">
              <a:buNone/>
            </a:pPr>
            <a:r>
              <a:rPr lang="en-US" b="1">
                <a:cs typeface="Calibri" panose="020F0502020204030204"/>
              </a:rPr>
              <a:t>Important Note</a:t>
            </a:r>
          </a:p>
          <a:p>
            <a:pPr marL="158750" indent="0" algn="l">
              <a:buNone/>
            </a:pPr>
            <a:r>
              <a:rPr lang="en-US">
                <a:cs typeface="Calibri" panose="020F0502020204030204"/>
              </a:rPr>
              <a:t>Always use a capital T for True and a capital F for False. Using lowercase true and false will result in an error.</a:t>
            </a:r>
          </a:p>
          <a:p>
            <a:pPr algn="l"/>
            <a:endParaRPr lang="en-US">
              <a:cs typeface="Calibri" panose="020F0502020204030204"/>
            </a:endParaRPr>
          </a:p>
          <a:p>
            <a:pPr marL="158750" indent="0" algn="l">
              <a:buNone/>
            </a:pPr>
            <a:r>
              <a:rPr lang="en-US" b="1">
                <a:cs typeface="Calibri" panose="020F0502020204030204"/>
              </a:rPr>
              <a:t>Example</a:t>
            </a:r>
          </a:p>
          <a:p>
            <a:pPr algn="l"/>
            <a:r>
              <a:rPr lang="en-US">
                <a:cs typeface="Calibri" panose="020F0502020204030204"/>
              </a:rPr>
              <a:t>Here’s how you can check the type of Boolean values and see what happens if you use incorrect capitalization:</a:t>
            </a:r>
          </a:p>
          <a:p>
            <a:pPr algn="l"/>
            <a:endParaRPr lang="en-US">
              <a:cs typeface="Calibri" panose="020F0502020204030204"/>
            </a:endParaRPr>
          </a:p>
          <a:p>
            <a:pPr algn="l"/>
            <a:r>
              <a:rPr lang="en-US">
                <a:cs typeface="Calibri" panose="020F0502020204030204"/>
              </a:rPr>
              <a:t>print(type(True))   # This will print: &lt;class 'bool'&gt;</a:t>
            </a:r>
          </a:p>
          <a:p>
            <a:pPr algn="l"/>
            <a:r>
              <a:rPr lang="en-US">
                <a:cs typeface="Calibri" panose="020F0502020204030204"/>
              </a:rPr>
              <a:t>print(type(False))  # This will print: &lt;class 'bool'&gt;</a:t>
            </a:r>
          </a:p>
          <a:p>
            <a:pPr algn="l"/>
            <a:r>
              <a:rPr lang="en-US">
                <a:cs typeface="Calibri" panose="020F0502020204030204"/>
              </a:rPr>
              <a:t>print(type(true))   # This will raise a </a:t>
            </a:r>
            <a:r>
              <a:rPr lang="en-US" err="1">
                <a:cs typeface="Calibri" panose="020F0502020204030204"/>
              </a:rPr>
              <a:t>NameError</a:t>
            </a:r>
            <a:r>
              <a:rPr lang="en-US">
                <a:cs typeface="Calibri" panose="020F0502020204030204"/>
              </a:rPr>
              <a:t> because 'true' is not defined</a:t>
            </a:r>
          </a:p>
          <a:p>
            <a:pPr algn="l"/>
            <a:endParaRPr lang="en-US">
              <a:cs typeface="Calibri" panose="020F0502020204030204"/>
            </a:endParaRPr>
          </a:p>
          <a:p>
            <a:pPr algn="l"/>
            <a:r>
              <a:rPr lang="en-US">
                <a:cs typeface="Calibri" panose="020F0502020204030204"/>
              </a:rPr>
              <a:t>In this example, the first two lines will correctly identify True and False as Boolean values. However, the third line will cause an error because Python is case-sensitive, and true with a lowercase 't' is not recognized as a valid Boolean value.</a:t>
            </a: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FA113F24-DAA8-4690-94FD-E820CB94339A}"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solidFill>
                  <a:srgbClr val="002060"/>
                </a:solidFill>
                <a:latin typeface="Arial" panose="020B0604020202020204" pitchFamily="34" charset="0"/>
                <a:cs typeface="Arial" panose="020B0604020202020204" pitchFamily="34" charset="0"/>
              </a:rPr>
              <a:t>Sequence Data type in Python</a:t>
            </a:r>
            <a:endParaRPr lang="en-US">
              <a:cs typeface="Calibri" panose="020F0502020204030204"/>
            </a:endParaRPr>
          </a:p>
          <a:p>
            <a:r>
              <a:rPr lang="en-US">
                <a:cs typeface="Calibri" panose="020F0502020204030204"/>
              </a:rPr>
              <a:t> Sequence data types allow us to store multiple values in an organized and efficient manner. </a:t>
            </a:r>
            <a:r>
              <a:rPr lang="en-US"/>
              <a:t>These types are essential for handling ordered collections of data, which can be either similar or different.</a:t>
            </a:r>
            <a:r>
              <a:rPr lang="en-US">
                <a:cs typeface="Calibri" panose="020F0502020204030204"/>
              </a:rPr>
              <a:t> This makes it easy to manage and manipulate groups of related data.</a:t>
            </a:r>
          </a:p>
          <a:p>
            <a:pPr algn="l"/>
            <a:endParaRPr lang="en-US">
              <a:cs typeface="Calibri" panose="020F0502020204030204"/>
            </a:endParaRPr>
          </a:p>
          <a:p>
            <a:pPr marL="158750" indent="0" algn="l">
              <a:buNone/>
            </a:pPr>
            <a:r>
              <a:rPr lang="en-US" b="1">
                <a:cs typeface="Calibri" panose="020F0502020204030204"/>
              </a:rPr>
              <a:t>Types of Sequence Data Types:</a:t>
            </a:r>
          </a:p>
          <a:p>
            <a:pPr algn="l"/>
            <a:r>
              <a:rPr lang="en-US" b="1">
                <a:cs typeface="Calibri" panose="020F0502020204030204"/>
              </a:rPr>
              <a:t>String</a:t>
            </a:r>
            <a:r>
              <a:rPr lang="en-US">
                <a:cs typeface="Calibri" panose="020F0502020204030204"/>
              </a:rPr>
              <a:t>: A string is a sequence of characters. For example, text = "Hello, World!" is a string.</a:t>
            </a:r>
          </a:p>
          <a:p>
            <a:pPr algn="l"/>
            <a:r>
              <a:rPr lang="en-US" b="1">
                <a:cs typeface="Calibri" panose="020F0502020204030204"/>
              </a:rPr>
              <a:t>List</a:t>
            </a:r>
            <a:r>
              <a:rPr lang="en-US">
                <a:cs typeface="Calibri" panose="020F0502020204030204"/>
              </a:rPr>
              <a:t>: A list is an ordered collection of items which can be of different types. Lists are mutable, meaning you can change their content. For example, </a:t>
            </a:r>
            <a:r>
              <a:rPr lang="en-US" err="1">
                <a:cs typeface="Calibri" panose="020F0502020204030204"/>
              </a:rPr>
              <a:t>my_list</a:t>
            </a:r>
            <a:r>
              <a:rPr lang="en-US">
                <a:cs typeface="Calibri" panose="020F0502020204030204"/>
              </a:rPr>
              <a:t> = [1, "apple", 3.14, True].</a:t>
            </a:r>
          </a:p>
          <a:p>
            <a:pPr algn="l"/>
            <a:r>
              <a:rPr lang="en-US" b="1">
                <a:cs typeface="Calibri" panose="020F0502020204030204"/>
              </a:rPr>
              <a:t>Tuple</a:t>
            </a:r>
            <a:r>
              <a:rPr lang="en-US">
                <a:cs typeface="Calibri" panose="020F0502020204030204"/>
              </a:rPr>
              <a:t>: A tuple is similar to a list but is immutable, meaning once it is created, its content cannot be changed. For example, </a:t>
            </a:r>
            <a:r>
              <a:rPr lang="en-US" err="1">
                <a:cs typeface="Calibri" panose="020F0502020204030204"/>
              </a:rPr>
              <a:t>my_tuple</a:t>
            </a:r>
            <a:r>
              <a:rPr lang="en-US">
                <a:cs typeface="Calibri" panose="020F0502020204030204"/>
              </a:rPr>
              <a:t> = (1, "apple", 3.14, True).</a:t>
            </a:r>
          </a:p>
        </p:txBody>
      </p:sp>
      <p:sp>
        <p:nvSpPr>
          <p:cNvPr id="4" name="Slide Number Placeholder 3"/>
          <p:cNvSpPr>
            <a:spLocks noGrp="1"/>
          </p:cNvSpPr>
          <p:nvPr>
            <p:ph type="sldNum" sz="quarter" idx="5"/>
          </p:nvPr>
        </p:nvSpPr>
        <p:spPr/>
        <p:txBody>
          <a:bodyPr/>
          <a:lstStyle/>
          <a:p>
            <a:fld id="{FA113F24-DAA8-4690-94FD-E820CB94339A}"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222FC19-C7AA-FE5D-7F56-8579327F23D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8D73001-11AA-B3F6-9DC3-774D50043F7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a:extLst>
              <a:ext uri="{FF2B5EF4-FFF2-40B4-BE49-F238E27FC236}">
                <a16:creationId xmlns:a16="http://schemas.microsoft.com/office/drawing/2014/main" id="{32904B7B-735F-F289-8786-410376F9C8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3329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rgbClr val="192A3D"/>
                </a:solidFill>
                <a:effectLst/>
                <a:highlight>
                  <a:srgbClr val="FFFFFF"/>
                </a:highlight>
                <a:latin typeface="-apple-system"/>
                <a:cs typeface="Arial"/>
                <a:sym typeface="Arial"/>
              </a:rPr>
              <a:t>Conditional Statements in Python</a:t>
            </a:r>
            <a:endParaRPr lang="en-US" sz="1100" b="1" i="0" u="none" strike="noStrike" cap="none">
              <a:solidFill>
                <a:srgbClr val="192A3D"/>
              </a:solidFill>
              <a:effectLst/>
              <a:highlight>
                <a:srgbClr val="FFFFFF"/>
              </a:highlight>
              <a:latin typeface="-apple-system"/>
              <a:ea typeface="Calibri" panose="020F0502020204030204"/>
              <a:cs typeface="Arial"/>
              <a:sym typeface="Arial"/>
            </a:endParaRPr>
          </a:p>
          <a:p>
            <a:pPr marL="171450" marR="0" indent="-171450" algn="l" rtl="0">
              <a:lnSpc>
                <a:spcPct val="100000"/>
              </a:lnSpc>
              <a:spcBef>
                <a:spcPts val="0"/>
              </a:spcBef>
              <a:spcAft>
                <a:spcPts val="0"/>
              </a:spcAft>
              <a:buClr>
                <a:srgbClr val="000000"/>
              </a:buClr>
              <a:buSzPts val="1100"/>
            </a:pPr>
            <a:r>
              <a:rPr lang="en-US" sz="1100" b="0" i="0" u="none" strike="noStrike" cap="none">
                <a:solidFill>
                  <a:srgbClr val="192A3D"/>
                </a:solidFill>
                <a:effectLst/>
                <a:highlight>
                  <a:srgbClr val="FFFFFF"/>
                </a:highlight>
                <a:latin typeface="-apple-system"/>
                <a:cs typeface="Arial"/>
                <a:sym typeface="Arial"/>
              </a:rPr>
              <a:t>A conditional statement is used to handle conditions in your program. These statements guide the program while making decisions based on the conditions encountered by the program. A conditional statement as the name suggests itself, is used to handle conditions in your program. These statements guide the program while making decisions based on the conditions encountered by the program. </a:t>
            </a:r>
          </a:p>
          <a:p>
            <a:pPr marL="171450" marR="0" indent="-171450" algn="l" rtl="0">
              <a:lnSpc>
                <a:spcPct val="100000"/>
              </a:lnSpc>
              <a:spcBef>
                <a:spcPts val="0"/>
              </a:spcBef>
              <a:spcAft>
                <a:spcPts val="0"/>
              </a:spcAft>
              <a:buClr>
                <a:srgbClr val="000000"/>
              </a:buClr>
              <a:buSzPts val="1100"/>
            </a:pPr>
            <a:endParaRPr lang="en-US" sz="1100" b="1" i="0" u="none" strike="noStrike" cap="none">
              <a:solidFill>
                <a:srgbClr val="192A3D"/>
              </a:solidFill>
              <a:effectLst/>
              <a:highlight>
                <a:srgbClr val="FFFFFF"/>
              </a:highlight>
              <a:latin typeface="-apple-system"/>
              <a:ea typeface="Calibri" panose="020F0502020204030204"/>
              <a:cs typeface="Arial"/>
              <a:sym typeface="Arial"/>
            </a:endParaRPr>
          </a:p>
          <a:p>
            <a:pPr marL="0" marR="0" indent="0" algn="l"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rgbClr val="192A3D"/>
                </a:solidFill>
                <a:effectLst/>
                <a:highlight>
                  <a:srgbClr val="FFFFFF"/>
                </a:highlight>
                <a:latin typeface="-apple-system"/>
                <a:ea typeface="Calibri" panose="020F0502020204030204"/>
                <a:cs typeface="Arial"/>
                <a:sym typeface="Arial"/>
              </a:rPr>
              <a:t>Note: </a:t>
            </a:r>
          </a:p>
          <a:p>
            <a:pPr marL="171450" marR="0" indent="-171450" algn="l" rtl="0">
              <a:lnSpc>
                <a:spcPct val="100000"/>
              </a:lnSpc>
              <a:spcBef>
                <a:spcPts val="0"/>
              </a:spcBef>
              <a:spcAft>
                <a:spcPts val="0"/>
              </a:spcAft>
              <a:buClr>
                <a:srgbClr val="000000"/>
              </a:buClr>
              <a:buSzPts val="1100"/>
            </a:pPr>
            <a:r>
              <a:rPr lang="en-US" sz="1100" b="0" i="0" u="none" strike="noStrike" cap="none">
                <a:solidFill>
                  <a:srgbClr val="192A3D"/>
                </a:solidFill>
                <a:effectLst/>
                <a:highlight>
                  <a:srgbClr val="FFFFFF"/>
                </a:highlight>
                <a:latin typeface="-apple-system"/>
                <a:cs typeface="Arial"/>
                <a:sym typeface="Arial"/>
              </a:rPr>
              <a:t>While using conditional control statements or decision making in Python:</a:t>
            </a:r>
          </a:p>
          <a:p>
            <a:pPr marL="628650" marR="0" lvl="1" indent="-171450" algn="l" rtl="0">
              <a:lnSpc>
                <a:spcPct val="100000"/>
              </a:lnSpc>
              <a:spcBef>
                <a:spcPts val="0"/>
              </a:spcBef>
              <a:spcAft>
                <a:spcPts val="0"/>
              </a:spcAft>
              <a:buClr>
                <a:srgbClr val="000000"/>
              </a:buClr>
              <a:buSzPts val="1100"/>
            </a:pPr>
            <a:r>
              <a:rPr lang="en-US" sz="1100" b="0" i="0" u="none" strike="noStrike" cap="none">
                <a:solidFill>
                  <a:srgbClr val="192A3D"/>
                </a:solidFill>
                <a:effectLst/>
                <a:highlight>
                  <a:srgbClr val="FFFFFF"/>
                </a:highlight>
                <a:latin typeface="-apple-system"/>
                <a:cs typeface="Arial"/>
                <a:sym typeface="Arial"/>
              </a:rPr>
              <a:t>In Python, it is not mandatory to use parenthesis for writing the conditions.</a:t>
            </a:r>
          </a:p>
          <a:p>
            <a:pPr marL="628650" marR="0" lvl="1" indent="-171450" algn="l" rtl="0">
              <a:lnSpc>
                <a:spcPct val="100000"/>
              </a:lnSpc>
              <a:spcBef>
                <a:spcPts val="0"/>
              </a:spcBef>
              <a:spcAft>
                <a:spcPts val="0"/>
              </a:spcAft>
              <a:buClr>
                <a:srgbClr val="000000"/>
              </a:buClr>
              <a:buSzPts val="1100"/>
            </a:pPr>
            <a:r>
              <a:rPr lang="en-US" sz="1100" b="0" i="0" u="none" strike="noStrike" cap="none">
                <a:solidFill>
                  <a:srgbClr val="192A3D"/>
                </a:solidFill>
                <a:effectLst/>
                <a:highlight>
                  <a:srgbClr val="FFFFFF"/>
                </a:highlight>
                <a:latin typeface="-apple-system"/>
                <a:cs typeface="Arial"/>
                <a:sym typeface="Arial"/>
              </a:rPr>
              <a:t>Don’t use the curly braces to define a block because Python uses indentation.</a:t>
            </a:r>
          </a:p>
          <a:p>
            <a:pPr marL="628650" marR="0" lvl="1" indent="-171450" algn="l" rtl="0">
              <a:lnSpc>
                <a:spcPct val="100000"/>
              </a:lnSpc>
              <a:spcBef>
                <a:spcPts val="0"/>
              </a:spcBef>
              <a:spcAft>
                <a:spcPts val="0"/>
              </a:spcAft>
              <a:buClr>
                <a:srgbClr val="000000"/>
              </a:buClr>
              <a:buSzPts val="1100"/>
            </a:pPr>
            <a:r>
              <a:rPr lang="en-US" sz="1100" b="0" i="0" u="none" strike="noStrike" cap="none">
                <a:solidFill>
                  <a:srgbClr val="192A3D"/>
                </a:solidFill>
                <a:effectLst/>
                <a:highlight>
                  <a:srgbClr val="FFFFFF"/>
                </a:highlight>
                <a:latin typeface="-apple-system"/>
                <a:cs typeface="Arial"/>
                <a:sym typeface="Arial"/>
              </a:rPr>
              <a:t>Always use a colon character(:) after writing the conditions.</a:t>
            </a:r>
          </a:p>
          <a:p>
            <a:pPr marL="158750" indent="0" algn="l">
              <a:buNone/>
            </a:pPr>
            <a:endParaRPr lang="en-US" sz="1100" b="0" i="0" u="none" strike="noStrike" cap="none">
              <a:solidFill>
                <a:srgbClr val="192A3D"/>
              </a:solidFill>
              <a:effectLst/>
              <a:highlight>
                <a:srgbClr val="FFFFFF"/>
              </a:highlight>
              <a:latin typeface="-apple-system"/>
              <a:ea typeface="Calibri" panose="020F0502020204030204"/>
              <a:cs typeface="Arial"/>
              <a:sym typeface="Arial"/>
            </a:endParaRPr>
          </a:p>
          <a:p>
            <a:pPr marL="158750" indent="0" algn="l">
              <a:buNone/>
            </a:pPr>
            <a:r>
              <a:rPr lang="en-US" sz="1100" b="0" i="0" u="none" strike="noStrike" cap="none">
                <a:solidFill>
                  <a:srgbClr val="192A3D"/>
                </a:solidFill>
                <a:effectLst/>
                <a:highlight>
                  <a:srgbClr val="FFFFFF"/>
                </a:highlight>
                <a:latin typeface="-apple-system"/>
                <a:ea typeface="Calibri" panose="020F0502020204030204"/>
                <a:cs typeface="Arial"/>
                <a:sym typeface="Arial"/>
              </a:rPr>
              <a:t>Here we will discuss only the if statement and the if-else statement.</a:t>
            </a:r>
            <a:endParaRPr lang="en-US">
              <a:solidFill>
                <a:srgbClr val="000000"/>
              </a:solidFill>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39</a:t>
            </a:fld>
            <a:endParaRPr lang="en-IN"/>
          </a:p>
        </p:txBody>
      </p:sp>
    </p:spTree>
    <p:extLst>
      <p:ext uri="{BB962C8B-B14F-4D97-AF65-F5344CB8AC3E}">
        <p14:creationId xmlns:p14="http://schemas.microsoft.com/office/powerpoint/2010/main" val="163632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a:buNone/>
            </a:pPr>
            <a:r>
              <a:rPr lang="en-IN" b="1"/>
              <a:t>Python if Statement</a:t>
            </a:r>
            <a:endParaRPr lang="en-IN"/>
          </a:p>
          <a:p>
            <a:pPr marL="171450" indent="-171450">
              <a:buFont typeface="Arial"/>
              <a:buChar char="•"/>
            </a:pPr>
            <a:r>
              <a:rPr lang="en-IN"/>
              <a:t>The if statement is a fundamental control flow statement in Python that allows you to execute a block of code conditionally.</a:t>
            </a:r>
          </a:p>
          <a:p>
            <a:pPr marL="171450" indent="-171450">
              <a:buFont typeface="Arial"/>
              <a:buChar char="•"/>
            </a:pPr>
            <a:r>
              <a:rPr lang="en-IN"/>
              <a:t>It evaluates a condition (an expression that returns True or False) and executes the associated block of code if the condition is True. </a:t>
            </a:r>
            <a:endParaRPr lang="en-IN">
              <a:ea typeface="Calibri"/>
              <a:cs typeface="Calibri"/>
            </a:endParaRPr>
          </a:p>
          <a:p>
            <a:pPr marL="0" indent="0">
              <a:buFont typeface="Arial"/>
              <a:buNone/>
            </a:pPr>
            <a:endParaRPr lang="en-IN">
              <a:ea typeface="Calibri"/>
              <a:cs typeface="Calibri"/>
            </a:endParaRPr>
          </a:p>
          <a:p>
            <a:pPr marL="0" indent="0">
              <a:buFont typeface="Arial"/>
              <a:buNone/>
            </a:pPr>
            <a:r>
              <a:rPr lang="en-US" b="1" i="0">
                <a:effectLst/>
                <a:latin typeface="Minion Pro"/>
              </a:rPr>
              <a:t>Note –</a:t>
            </a:r>
            <a:r>
              <a:rPr lang="en-US" b="0" i="0">
                <a:effectLst/>
                <a:latin typeface="Minion Pro"/>
              </a:rPr>
              <a:t> The indentation of the body of the loop in Python indicates the content of the if statement. It is necessary to indent the content after the ‘if statement’ has been declared. The body begins with an indentation and ends with the first </a:t>
            </a:r>
            <a:r>
              <a:rPr lang="en-US" b="0" i="0" err="1">
                <a:effectLst/>
                <a:latin typeface="Minion Pro"/>
              </a:rPr>
              <a:t>unindented</a:t>
            </a:r>
            <a:r>
              <a:rPr lang="en-US" b="0" i="0">
                <a:effectLst/>
                <a:latin typeface="Minion Pro"/>
              </a:rPr>
              <a:t> line. </a:t>
            </a:r>
          </a:p>
          <a:p>
            <a:pPr algn="just"/>
            <a:endParaRPr lang="en-US" b="0" i="0">
              <a:effectLst/>
              <a:latin typeface="Minion Pro"/>
            </a:endParaRPr>
          </a:p>
          <a:p>
            <a:pPr marL="158750" indent="0">
              <a:buNone/>
            </a:pPr>
            <a:r>
              <a:rPr lang="en-US" b="1"/>
              <a:t>Steps in the Flowchart:</a:t>
            </a:r>
          </a:p>
          <a:p>
            <a:pPr>
              <a:buFont typeface="+mj-lt"/>
              <a:buAutoNum type="arabicPeriod"/>
            </a:pPr>
            <a:r>
              <a:rPr lang="en-US" b="1"/>
              <a:t>Start</a:t>
            </a:r>
            <a:r>
              <a:rPr lang="en-US"/>
              <a:t>: The program starts execution.</a:t>
            </a:r>
          </a:p>
          <a:p>
            <a:pPr>
              <a:buFont typeface="+mj-lt"/>
              <a:buAutoNum type="arabicPeriod"/>
            </a:pPr>
            <a:r>
              <a:rPr lang="en-US" b="1"/>
              <a:t>Evaluate if Condition</a:t>
            </a:r>
            <a:r>
              <a:rPr lang="en-US"/>
              <a:t>: The condition inside the if statement is checked.</a:t>
            </a:r>
          </a:p>
          <a:p>
            <a:pPr marL="742950" lvl="1" indent="-285750"/>
            <a:r>
              <a:rPr lang="en-US"/>
              <a:t>If the condition is </a:t>
            </a:r>
            <a:r>
              <a:rPr lang="en-US" b="1"/>
              <a:t>True</a:t>
            </a:r>
            <a:r>
              <a:rPr lang="en-US"/>
              <a:t>, the code inside the if block is executed.</a:t>
            </a:r>
          </a:p>
          <a:p>
            <a:pPr marL="742950" lvl="1" indent="-285750"/>
            <a:r>
              <a:rPr lang="en-US"/>
              <a:t>If the condition is </a:t>
            </a:r>
            <a:r>
              <a:rPr lang="en-US" b="1"/>
              <a:t>False</a:t>
            </a:r>
            <a:r>
              <a:rPr lang="en-US"/>
              <a:t>, the if block is skipped.</a:t>
            </a:r>
          </a:p>
          <a:p>
            <a:pPr>
              <a:buFont typeface="+mj-lt"/>
              <a:buAutoNum type="arabicPeriod"/>
            </a:pPr>
            <a:r>
              <a:rPr lang="en-US" b="1"/>
              <a:t>Execute Code (if condition is True)</a:t>
            </a:r>
            <a:r>
              <a:rPr lang="en-US"/>
              <a:t>: The program runs the block of code inside the if statement if the condition is True.</a:t>
            </a:r>
          </a:p>
          <a:p>
            <a:pPr>
              <a:buFont typeface="+mj-lt"/>
              <a:buAutoNum type="arabicPeriod"/>
            </a:pPr>
            <a:r>
              <a:rPr lang="en-US" b="1"/>
              <a:t>End</a:t>
            </a:r>
            <a:r>
              <a:rPr lang="en-US"/>
              <a:t>: After the if statement is processed, the program continues with the rest of the code.</a:t>
            </a:r>
          </a:p>
          <a:p>
            <a:pPr algn="just"/>
            <a:endParaRPr lang="en-US" b="0" i="0">
              <a:effectLst/>
              <a:latin typeface="Minion Pro"/>
            </a:endParaRPr>
          </a:p>
          <a:p>
            <a:pPr marL="158750" indent="0">
              <a:buNone/>
            </a:pPr>
            <a:r>
              <a:rPr lang="en-IN" b="1"/>
              <a:t>Explanation code </a:t>
            </a:r>
            <a:r>
              <a:rPr lang="en-IN"/>
              <a:t>:</a:t>
            </a:r>
          </a:p>
          <a:p>
            <a:pPr marL="171450" indent="-171450">
              <a:buFont typeface="Arial"/>
              <a:buChar char="•"/>
            </a:pPr>
            <a:r>
              <a:rPr lang="en-IN"/>
              <a:t>The condition number &gt; 5 is evaluated.</a:t>
            </a:r>
          </a:p>
          <a:p>
            <a:pPr marL="171450" indent="-171450">
              <a:buFont typeface="Arial"/>
              <a:buChar char="•"/>
            </a:pPr>
            <a:r>
              <a:rPr lang="en-IN"/>
              <a:t>Since 10 is greater than 5, the condition is True.</a:t>
            </a:r>
          </a:p>
          <a:p>
            <a:pPr marL="171450" indent="-171450">
              <a:buFont typeface="Arial"/>
              <a:buChar char="•"/>
            </a:pPr>
            <a:r>
              <a:rPr lang="en-IN"/>
              <a:t>The statement inside the if block is executed and "The number is greater than 5." is printed.</a:t>
            </a:r>
          </a:p>
          <a:p>
            <a:pPr>
              <a:buFont typeface="Arial"/>
            </a:pPr>
            <a:endParaRPr lang="en-IN">
              <a:ea typeface="Calibri"/>
              <a:cs typeface="Calibri"/>
            </a:endParaRPr>
          </a:p>
          <a:p>
            <a:pPr marL="0" indent="0">
              <a:buFont typeface="Arial"/>
              <a:buNone/>
            </a:pPr>
            <a:r>
              <a:rPr lang="en-IN" b="1">
                <a:ea typeface="Calibri"/>
                <a:cs typeface="Calibri"/>
              </a:rPr>
              <a:t>Example Code: </a:t>
            </a:r>
          </a:p>
          <a:p>
            <a:pPr marL="0" indent="0">
              <a:buFont typeface="Arial"/>
              <a:buNone/>
            </a:pPr>
            <a:endParaRPr lang="en-IN">
              <a:ea typeface="Calibri"/>
              <a:cs typeface="Calibri"/>
            </a:endParaRPr>
          </a:p>
          <a:p>
            <a:pPr marL="0" indent="0">
              <a:buFont typeface="Arial"/>
              <a:buNone/>
            </a:pPr>
            <a:r>
              <a:rPr lang="en-US">
                <a:ea typeface="Calibri"/>
                <a:cs typeface="Calibri"/>
              </a:rPr>
              <a:t># Python program to illustrate different if conditions</a:t>
            </a:r>
          </a:p>
          <a:p>
            <a:pPr marL="0" indent="0">
              <a:buFont typeface="Arial"/>
              <a:buNone/>
            </a:pPr>
            <a:r>
              <a:rPr lang="en-US">
                <a:ea typeface="Calibri"/>
                <a:cs typeface="Calibri"/>
              </a:rPr>
              <a:t>age = 16</a:t>
            </a:r>
          </a:p>
          <a:p>
            <a:pPr marL="0" indent="0">
              <a:buFont typeface="Arial"/>
              <a:buNone/>
            </a:pPr>
            <a:r>
              <a:rPr lang="en-US">
                <a:ea typeface="Calibri"/>
                <a:cs typeface="Calibri"/>
              </a:rPr>
              <a:t>limit = 25</a:t>
            </a:r>
          </a:p>
          <a:p>
            <a:pPr marL="0" indent="0">
              <a:buFont typeface="Arial"/>
              <a:buNone/>
            </a:pPr>
            <a:endParaRPr lang="en-US">
              <a:ea typeface="Calibri"/>
              <a:cs typeface="Calibri"/>
            </a:endParaRPr>
          </a:p>
          <a:p>
            <a:pPr marL="0" indent="0">
              <a:buFont typeface="Arial"/>
              <a:buNone/>
            </a:pPr>
            <a:r>
              <a:rPr lang="en-US">
                <a:ea typeface="Calibri"/>
                <a:cs typeface="Calibri"/>
              </a:rPr>
              <a:t>if (age == 16):</a:t>
            </a:r>
          </a:p>
          <a:p>
            <a:pPr marL="0" indent="0">
              <a:buFont typeface="Arial"/>
              <a:buNone/>
            </a:pPr>
            <a:r>
              <a:rPr lang="en-US">
                <a:ea typeface="Calibri"/>
                <a:cs typeface="Calibri"/>
              </a:rPr>
              <a:t>    print('Age is correct as mentioned')</a:t>
            </a:r>
          </a:p>
          <a:p>
            <a:pPr marL="0" indent="0">
              <a:buFont typeface="Arial"/>
              <a:buNone/>
            </a:pPr>
            <a:endParaRPr lang="en-US">
              <a:ea typeface="Calibri"/>
              <a:cs typeface="Calibri"/>
            </a:endParaRPr>
          </a:p>
          <a:p>
            <a:pPr marL="0" indent="0">
              <a:buFont typeface="Arial"/>
              <a:buNone/>
            </a:pPr>
            <a:r>
              <a:rPr lang="en-US">
                <a:ea typeface="Calibri"/>
                <a:cs typeface="Calibri"/>
              </a:rPr>
              <a:t>if (age &lt; 25):</a:t>
            </a:r>
          </a:p>
          <a:p>
            <a:pPr marL="0" indent="0">
              <a:buFont typeface="Arial"/>
              <a:buNone/>
            </a:pPr>
            <a:r>
              <a:rPr lang="en-US">
                <a:ea typeface="Calibri"/>
                <a:cs typeface="Calibri"/>
              </a:rPr>
              <a:t>    print('Below age')</a:t>
            </a:r>
          </a:p>
          <a:p>
            <a:pPr marL="0" indent="0">
              <a:buFont typeface="Arial"/>
              <a:buNone/>
            </a:pPr>
            <a:endParaRPr lang="en-US">
              <a:ea typeface="Calibri"/>
              <a:cs typeface="Calibri"/>
            </a:endParaRPr>
          </a:p>
          <a:p>
            <a:pPr marL="0" indent="0">
              <a:buFont typeface="Arial"/>
              <a:buNone/>
            </a:pPr>
            <a:r>
              <a:rPr lang="en-US">
                <a:ea typeface="Calibri"/>
                <a:cs typeface="Calibri"/>
              </a:rPr>
              <a:t>if (age &gt; 10):</a:t>
            </a:r>
          </a:p>
          <a:p>
            <a:pPr marL="0" indent="0">
              <a:buFont typeface="Arial"/>
              <a:buNone/>
            </a:pPr>
            <a:r>
              <a:rPr lang="en-US">
                <a:ea typeface="Calibri"/>
                <a:cs typeface="Calibri"/>
              </a:rPr>
              <a:t>    print('Teen')</a:t>
            </a:r>
          </a:p>
          <a:p>
            <a:pPr marL="0" indent="0">
              <a:buFont typeface="Arial"/>
              <a:buNone/>
            </a:pPr>
            <a:endParaRPr lang="en-US">
              <a:ea typeface="Calibri"/>
              <a:cs typeface="Calibri"/>
            </a:endParaRPr>
          </a:p>
          <a:p>
            <a:pPr marL="0" indent="0">
              <a:buFont typeface="Arial"/>
              <a:buNone/>
            </a:pPr>
            <a:r>
              <a:rPr lang="en-US">
                <a:ea typeface="Calibri"/>
                <a:cs typeface="Calibri"/>
              </a:rPr>
              <a:t>if (age &lt;= limit):</a:t>
            </a:r>
          </a:p>
          <a:p>
            <a:pPr marL="0" indent="0">
              <a:buFont typeface="Arial"/>
              <a:buNone/>
            </a:pPr>
            <a:r>
              <a:rPr lang="en-US">
                <a:ea typeface="Calibri"/>
                <a:cs typeface="Calibri"/>
              </a:rPr>
              <a:t>    print('Under age limit')</a:t>
            </a:r>
          </a:p>
          <a:p>
            <a:pPr marL="0" indent="0">
              <a:buFont typeface="Arial"/>
              <a:buNone/>
            </a:pPr>
            <a:endParaRPr lang="en-US">
              <a:ea typeface="Calibri"/>
              <a:cs typeface="Calibri"/>
            </a:endParaRPr>
          </a:p>
          <a:p>
            <a:pPr marL="0" indent="0">
              <a:buFont typeface="Arial"/>
              <a:buNone/>
            </a:pPr>
            <a:r>
              <a:rPr lang="en-US">
                <a:ea typeface="Calibri"/>
                <a:cs typeface="Calibri"/>
              </a:rPr>
              <a:t>if (age &gt;= limit):  # will not be printed because the condition is FALSE</a:t>
            </a:r>
          </a:p>
          <a:p>
            <a:pPr marL="0" indent="0">
              <a:buFont typeface="Arial"/>
              <a:buNone/>
            </a:pPr>
            <a:r>
              <a:rPr lang="en-US">
                <a:ea typeface="Calibri"/>
                <a:cs typeface="Calibri"/>
              </a:rPr>
              <a:t>    print('Above limit’)</a:t>
            </a:r>
          </a:p>
          <a:p>
            <a:pPr marL="0" indent="0">
              <a:buFont typeface="Arial"/>
              <a:buNone/>
            </a:pPr>
            <a:endParaRPr lang="en-IN">
              <a:ea typeface="Calibri"/>
              <a:cs typeface="Calibri"/>
            </a:endParaRPr>
          </a:p>
          <a:p>
            <a:pPr marL="0" indent="0">
              <a:buFont typeface="Arial"/>
              <a:buNone/>
            </a:pPr>
            <a:r>
              <a:rPr lang="en-IN" b="1">
                <a:ea typeface="Calibri"/>
                <a:cs typeface="Calibri"/>
              </a:rPr>
              <a:t>Output </a:t>
            </a:r>
          </a:p>
          <a:p>
            <a:pPr marL="0" indent="0">
              <a:buFont typeface="Arial"/>
              <a:buNone/>
            </a:pPr>
            <a:r>
              <a:rPr lang="en-US" b="0">
                <a:ea typeface="Calibri"/>
                <a:cs typeface="Calibri"/>
              </a:rPr>
              <a:t>Age is correct as mentioned</a:t>
            </a:r>
          </a:p>
          <a:p>
            <a:pPr marL="0" indent="0">
              <a:buFont typeface="Arial"/>
              <a:buNone/>
            </a:pPr>
            <a:r>
              <a:rPr lang="en-US" b="0">
                <a:ea typeface="Calibri"/>
                <a:cs typeface="Calibri"/>
              </a:rPr>
              <a:t>Below age</a:t>
            </a:r>
          </a:p>
          <a:p>
            <a:pPr marL="0" indent="0">
              <a:buFont typeface="Arial"/>
              <a:buNone/>
            </a:pPr>
            <a:r>
              <a:rPr lang="en-US" b="0">
                <a:ea typeface="Calibri"/>
                <a:cs typeface="Calibri"/>
              </a:rPr>
              <a:t>Teen</a:t>
            </a:r>
          </a:p>
          <a:p>
            <a:pPr marL="0" indent="0">
              <a:buFont typeface="Arial"/>
              <a:buNone/>
            </a:pPr>
            <a:r>
              <a:rPr lang="en-US" b="0">
                <a:ea typeface="Calibri"/>
                <a:cs typeface="Calibri"/>
              </a:rPr>
              <a:t>Under age limit</a:t>
            </a:r>
            <a:endParaRPr lang="en-IN" b="0">
              <a:ea typeface="Calibri"/>
              <a:cs typeface="Calibri"/>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40</a:t>
            </a:fld>
            <a:endParaRPr lang="en-IN"/>
          </a:p>
        </p:txBody>
      </p:sp>
    </p:spTree>
    <p:extLst>
      <p:ext uri="{BB962C8B-B14F-4D97-AF65-F5344CB8AC3E}">
        <p14:creationId xmlns:p14="http://schemas.microsoft.com/office/powerpoint/2010/main" val="2871630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a:buNone/>
            </a:pPr>
            <a:r>
              <a:rPr lang="en-IN" sz="2200" b="1">
                <a:solidFill>
                  <a:srgbClr val="002060"/>
                </a:solidFill>
                <a:latin typeface="Arial"/>
                <a:ea typeface="+mj-ea"/>
                <a:cs typeface="Arial"/>
              </a:rPr>
              <a:t>Python if...else Statement</a:t>
            </a:r>
            <a:endParaRPr lang="en-US" sz="2200" b="1">
              <a:solidFill>
                <a:srgbClr val="002060"/>
              </a:solidFill>
              <a:latin typeface="Arial"/>
              <a:ea typeface="+mj-ea"/>
              <a:cs typeface="Arial"/>
            </a:endParaRPr>
          </a:p>
          <a:p>
            <a:pPr marL="158750" indent="0" algn="l">
              <a:buNone/>
            </a:pPr>
            <a:r>
              <a:rPr lang="en-US" b="0" i="0">
                <a:effectLst/>
                <a:highlight>
                  <a:srgbClr val="F9FAFC"/>
                </a:highlight>
                <a:latin typeface="euclid_circular_a"/>
              </a:rPr>
              <a:t>Here, if the condition inside the if statement evaluates to</a:t>
            </a:r>
            <a:endParaRPr lang="en-US"/>
          </a:p>
          <a:p>
            <a:pPr algn="l">
              <a:buFont typeface="Arial" panose="020B0604020202020204" pitchFamily="34" charset="0"/>
              <a:buChar char="•"/>
            </a:pPr>
            <a:r>
              <a:rPr lang="en-US" b="1" i="0">
                <a:effectLst/>
                <a:highlight>
                  <a:srgbClr val="F9FAFC"/>
                </a:highlight>
                <a:latin typeface="euclid_circular_a"/>
              </a:rPr>
              <a:t>True</a:t>
            </a:r>
            <a:r>
              <a:rPr lang="en-US" b="0" i="0">
                <a:effectLst/>
                <a:highlight>
                  <a:srgbClr val="F9FAFC"/>
                </a:highlight>
                <a:latin typeface="euclid_circular_a"/>
              </a:rPr>
              <a:t> - the body of if executes, and the body of else is skipped.</a:t>
            </a:r>
          </a:p>
          <a:p>
            <a:pPr algn="l">
              <a:buFont typeface="Arial" panose="020B0604020202020204" pitchFamily="34" charset="0"/>
              <a:buChar char="•"/>
            </a:pPr>
            <a:r>
              <a:rPr lang="en-US" b="1" i="0">
                <a:effectLst/>
                <a:highlight>
                  <a:srgbClr val="F9FAFC"/>
                </a:highlight>
                <a:latin typeface="euclid_circular_a"/>
              </a:rPr>
              <a:t>False</a:t>
            </a:r>
            <a:r>
              <a:rPr lang="en-US" b="0" i="0">
                <a:effectLst/>
                <a:highlight>
                  <a:srgbClr val="F9FAFC"/>
                </a:highlight>
                <a:latin typeface="euclid_circular_a"/>
              </a:rPr>
              <a:t> - the body of else executes, and the body of if is skipped</a:t>
            </a:r>
          </a:p>
          <a:p>
            <a:endParaRPr lang="en-IN"/>
          </a:p>
          <a:p>
            <a:pPr marL="158750" indent="0">
              <a:buNone/>
            </a:pPr>
            <a:r>
              <a:rPr lang="en-US" b="1"/>
              <a:t>Steps in the Flowchart:</a:t>
            </a:r>
          </a:p>
          <a:p>
            <a:pPr>
              <a:buFont typeface="+mj-lt"/>
              <a:buAutoNum type="arabicPeriod"/>
            </a:pPr>
            <a:r>
              <a:rPr lang="en-US" b="1"/>
              <a:t>Start</a:t>
            </a:r>
            <a:r>
              <a:rPr lang="en-US"/>
              <a:t>: The program begins execution.</a:t>
            </a:r>
          </a:p>
          <a:p>
            <a:pPr>
              <a:buFont typeface="+mj-lt"/>
              <a:buAutoNum type="arabicPeriod"/>
            </a:pPr>
            <a:r>
              <a:rPr lang="en-US" b="1"/>
              <a:t>Evaluate if Condition</a:t>
            </a:r>
            <a:r>
              <a:rPr lang="en-US"/>
              <a:t>: The program checks the condition inside the if statement.</a:t>
            </a:r>
          </a:p>
          <a:p>
            <a:pPr marL="742950" lvl="1" indent="-285750">
              <a:buFont typeface="+mj-lt"/>
              <a:buAutoNum type="arabicPeriod"/>
            </a:pPr>
            <a:r>
              <a:rPr lang="en-US"/>
              <a:t>If the condition is </a:t>
            </a:r>
            <a:r>
              <a:rPr lang="en-US" b="1"/>
              <a:t>True</a:t>
            </a:r>
            <a:r>
              <a:rPr lang="en-US"/>
              <a:t>, the code inside the if block is executed.</a:t>
            </a:r>
          </a:p>
          <a:p>
            <a:pPr marL="742950" lvl="1" indent="-285750">
              <a:buFont typeface="+mj-lt"/>
              <a:buAutoNum type="arabicPeriod"/>
            </a:pPr>
            <a:r>
              <a:rPr lang="en-US"/>
              <a:t>If the condition is </a:t>
            </a:r>
            <a:r>
              <a:rPr lang="en-US" b="1"/>
              <a:t>False</a:t>
            </a:r>
            <a:r>
              <a:rPr lang="en-US"/>
              <a:t>, the code inside the else block is executed.</a:t>
            </a:r>
          </a:p>
          <a:p>
            <a:pPr>
              <a:buFont typeface="+mj-lt"/>
              <a:buAutoNum type="arabicPeriod"/>
            </a:pPr>
            <a:r>
              <a:rPr lang="en-US" b="1"/>
              <a:t>Execute Block</a:t>
            </a:r>
            <a:r>
              <a:rPr lang="en-US"/>
              <a:t>: The program runs the code in either the if block (if the condition is True) or the else block (if the condition is False).</a:t>
            </a:r>
          </a:p>
          <a:p>
            <a:pPr>
              <a:buFont typeface="+mj-lt"/>
              <a:buAutoNum type="arabicPeriod"/>
            </a:pPr>
            <a:r>
              <a:rPr lang="en-US" b="1"/>
              <a:t>End</a:t>
            </a:r>
            <a:r>
              <a:rPr lang="en-US"/>
              <a:t>: After executing the appropriate block, the program continues with the rest of the code outside the if...else structure.</a:t>
            </a:r>
          </a:p>
          <a:p>
            <a:endParaRPr lang="en-IN" b="0" i="0">
              <a:effectLst/>
              <a:latin typeface="Minion Pro"/>
            </a:endParaRPr>
          </a:p>
          <a:p>
            <a:pPr marL="158750" indent="0">
              <a:buNone/>
            </a:pPr>
            <a:r>
              <a:rPr lang="en-IN" b="1" i="0">
                <a:effectLst/>
                <a:latin typeface="Minion Pro"/>
              </a:rPr>
              <a:t>Example:</a:t>
            </a:r>
          </a:p>
          <a:p>
            <a:pPr marL="158750" indent="0">
              <a:buNone/>
            </a:pPr>
            <a:r>
              <a:rPr lang="en-IN" b="1" i="0">
                <a:effectLst/>
                <a:latin typeface="Minion Pro"/>
              </a:rPr>
              <a:t>Code </a:t>
            </a:r>
          </a:p>
          <a:p>
            <a:pPr marL="615950" lvl="1" indent="0">
              <a:buNone/>
            </a:pPr>
            <a:r>
              <a:rPr lang="en-US" b="0" i="0">
                <a:effectLst/>
                <a:latin typeface="Minion Pro"/>
              </a:rPr>
              <a:t># Python program to compare between subject marks</a:t>
            </a:r>
          </a:p>
          <a:p>
            <a:pPr marL="615950" lvl="1" indent="0">
              <a:buNone/>
            </a:pPr>
            <a:r>
              <a:rPr lang="en-US" b="0" i="0">
                <a:effectLst/>
                <a:latin typeface="Minion Pro"/>
              </a:rPr>
              <a:t>history = 45</a:t>
            </a:r>
          </a:p>
          <a:p>
            <a:pPr marL="615950" lvl="1" indent="0">
              <a:buNone/>
            </a:pPr>
            <a:r>
              <a:rPr lang="en-US" b="0" i="0">
                <a:effectLst/>
                <a:latin typeface="Minion Pro"/>
              </a:rPr>
              <a:t>science = 57</a:t>
            </a:r>
          </a:p>
          <a:p>
            <a:pPr marL="615950" lvl="1" indent="0">
              <a:buNone/>
            </a:pPr>
            <a:endParaRPr lang="en-US" b="0" i="0">
              <a:effectLst/>
              <a:latin typeface="Minion Pro"/>
            </a:endParaRPr>
          </a:p>
          <a:p>
            <a:pPr marL="615950" lvl="1" indent="0">
              <a:buNone/>
            </a:pPr>
            <a:r>
              <a:rPr lang="en-US" b="0" i="0">
                <a:effectLst/>
                <a:latin typeface="Minion Pro"/>
              </a:rPr>
              <a:t>if (history &gt; science):</a:t>
            </a:r>
          </a:p>
          <a:p>
            <a:pPr marL="615950" lvl="1" indent="0">
              <a:buNone/>
            </a:pPr>
            <a:r>
              <a:rPr lang="en-US" b="0" i="0">
                <a:effectLst/>
                <a:latin typeface="Minion Pro"/>
              </a:rPr>
              <a:t>     print('History marks greater than Science')</a:t>
            </a:r>
          </a:p>
          <a:p>
            <a:pPr marL="615950" lvl="1" indent="0">
              <a:buNone/>
            </a:pPr>
            <a:r>
              <a:rPr lang="en-US" b="0" i="0">
                <a:effectLst/>
                <a:latin typeface="Minion Pro"/>
              </a:rPr>
              <a:t>else:</a:t>
            </a:r>
          </a:p>
          <a:p>
            <a:pPr marL="615950" lvl="1" indent="0">
              <a:buNone/>
            </a:pPr>
            <a:r>
              <a:rPr lang="en-US" b="0" i="0">
                <a:effectLst/>
                <a:latin typeface="Minion Pro"/>
              </a:rPr>
              <a:t>     print('Science marks greater than History’)</a:t>
            </a:r>
            <a:r>
              <a:rPr lang="en-IN" b="0" i="0">
                <a:effectLst/>
                <a:latin typeface="Minion Pro"/>
              </a:rPr>
              <a:t>  </a:t>
            </a:r>
          </a:p>
          <a:p>
            <a:endParaRPr lang="en-IN" b="0" i="0">
              <a:effectLst/>
              <a:latin typeface="Minion Pro"/>
            </a:endParaRPr>
          </a:p>
          <a:p>
            <a:endParaRPr lang="en-IN" b="1" i="0">
              <a:effectLst/>
              <a:latin typeface="Minion Pro"/>
            </a:endParaRPr>
          </a:p>
          <a:p>
            <a:pPr marL="158750" indent="0">
              <a:buNone/>
            </a:pPr>
            <a:r>
              <a:rPr lang="en-IN" b="1" i="0">
                <a:effectLst/>
                <a:latin typeface="Minion Pro"/>
              </a:rPr>
              <a:t>Output:</a:t>
            </a:r>
          </a:p>
          <a:p>
            <a:r>
              <a:rPr lang="en-US"/>
              <a:t>Science marks greater than History</a:t>
            </a:r>
            <a:r>
              <a:rPr lang="en-IN" b="1" i="0">
                <a:effectLst/>
                <a:latin typeface="Minion Pro"/>
              </a:rPr>
              <a:t> </a:t>
            </a:r>
          </a:p>
          <a:p>
            <a:r>
              <a:rPr lang="en-US" b="0" i="0">
                <a:effectLst/>
                <a:latin typeface="Minion Pro"/>
              </a:rPr>
              <a:t>In the above example, if the history marks are greater than science marks, the if condition will be satisfied i.e. TRUE and the corresponding print statement will be executed. If the ‘if condition’ does not satisfy i.e. FALSE, then the body of the else loop will be executed.</a:t>
            </a:r>
            <a:r>
              <a:rPr lang="en-IN" b="1" i="0">
                <a:effectLst/>
                <a:latin typeface="Minion Pro"/>
              </a:rPr>
              <a:t> </a:t>
            </a:r>
          </a:p>
        </p:txBody>
      </p:sp>
      <p:sp>
        <p:nvSpPr>
          <p:cNvPr id="4" name="Slide Number Placeholder 3"/>
          <p:cNvSpPr>
            <a:spLocks noGrp="1"/>
          </p:cNvSpPr>
          <p:nvPr>
            <p:ph type="sldNum" sz="quarter" idx="5"/>
          </p:nvPr>
        </p:nvSpPr>
        <p:spPr/>
        <p:txBody>
          <a:bodyPr/>
          <a:lstStyle/>
          <a:p>
            <a:fld id="{F3065E4E-ABE4-4C79-8716-B93932D5FBD3}" type="slidenum">
              <a:rPr lang="en-IN" smtClean="0"/>
              <a:t>41</a:t>
            </a:fld>
            <a:endParaRPr lang="en-IN"/>
          </a:p>
        </p:txBody>
      </p:sp>
    </p:spTree>
    <p:extLst>
      <p:ext uri="{BB962C8B-B14F-4D97-AF65-F5344CB8AC3E}">
        <p14:creationId xmlns:p14="http://schemas.microsoft.com/office/powerpoint/2010/main" val="178731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a:t>Iteration in Programming: Explanation and Example</a:t>
            </a:r>
          </a:p>
          <a:p>
            <a:r>
              <a:rPr lang="en-US" b="1"/>
              <a:t>Iteration</a:t>
            </a:r>
            <a:r>
              <a:rPr lang="en-US"/>
              <a:t> in programming refers to the process of repeating a set of instructions multiple times, either for a specified number of iterations or until a particular condition is met. This process is commonly achieved using </a:t>
            </a:r>
            <a:r>
              <a:rPr lang="en-US" b="1"/>
              <a:t>loops</a:t>
            </a:r>
            <a:r>
              <a:rPr lang="en-US"/>
              <a:t>, which allow a block of code to be executed repeatedly as long as a condition remains true.</a:t>
            </a:r>
          </a:p>
          <a:p>
            <a:pPr marL="158750" indent="0">
              <a:buNone/>
            </a:pPr>
            <a:endParaRPr lang="en-US" b="1"/>
          </a:p>
          <a:p>
            <a:pPr marL="158750" indent="0">
              <a:buNone/>
            </a:pPr>
            <a:r>
              <a:rPr lang="en-US" b="1"/>
              <a:t>Common Types of Loops:</a:t>
            </a:r>
          </a:p>
          <a:p>
            <a:pPr>
              <a:buFont typeface="+mj-lt"/>
              <a:buAutoNum type="arabicPeriod"/>
            </a:pPr>
            <a:r>
              <a:rPr lang="en-US" b="1"/>
              <a:t>For loop</a:t>
            </a:r>
            <a:r>
              <a:rPr lang="en-US"/>
              <a:t>: Repeats a block of code a set number of times.</a:t>
            </a:r>
          </a:p>
          <a:p>
            <a:pPr>
              <a:buFont typeface="+mj-lt"/>
              <a:buAutoNum type="arabicPeriod"/>
            </a:pPr>
            <a:r>
              <a:rPr lang="en-US" b="1"/>
              <a:t>While loop</a:t>
            </a:r>
            <a:r>
              <a:rPr lang="en-US"/>
              <a:t>: Repeats a block of code as long as a specified condition is true.</a:t>
            </a:r>
          </a:p>
          <a:p>
            <a:pPr marL="158750" indent="0">
              <a:buNone/>
            </a:pPr>
            <a:endParaRPr lang="en-US" b="1"/>
          </a:p>
          <a:p>
            <a:pPr marL="158750" indent="0">
              <a:buNone/>
            </a:pPr>
            <a:r>
              <a:rPr lang="en-US" b="1"/>
              <a:t>Importance of Iteration in Executing Repetitive Tasks</a:t>
            </a:r>
          </a:p>
          <a:p>
            <a:pPr>
              <a:buFont typeface="+mj-lt"/>
              <a:buAutoNum type="arabicPeriod"/>
            </a:pPr>
            <a:r>
              <a:rPr lang="en-US" b="1"/>
              <a:t>Efficiency and Productivity</a:t>
            </a:r>
            <a:r>
              <a:rPr lang="en-US"/>
              <a:t>:</a:t>
            </a:r>
            <a:br>
              <a:rPr lang="en-US"/>
            </a:br>
            <a:r>
              <a:rPr lang="en-US"/>
              <a:t>Iteration allows for tasks that would otherwise be manually repetitive to be handled automatically, saving time and reducing human error. For example, instead of manually processing hundreds of elements, a loop can execute the same operation on all elements.</a:t>
            </a:r>
          </a:p>
          <a:p>
            <a:pPr>
              <a:buFont typeface="+mj-lt"/>
              <a:buAutoNum type="arabicPeriod"/>
            </a:pPr>
            <a:r>
              <a:rPr lang="en-US" b="1"/>
              <a:t>Handling Large Data Sets</a:t>
            </a:r>
            <a:r>
              <a:rPr lang="en-US"/>
              <a:t>:</a:t>
            </a:r>
            <a:br>
              <a:rPr lang="en-US"/>
            </a:br>
            <a:r>
              <a:rPr lang="en-US"/>
              <a:t>When working with large amounts of data, iteration becomes essential. A loop can quickly process each item in a dataset, whether it involves calculations, sorting, or filtering.</a:t>
            </a:r>
          </a:p>
          <a:p>
            <a:pPr>
              <a:buFont typeface="+mj-lt"/>
              <a:buAutoNum type="arabicPeriod"/>
            </a:pPr>
            <a:r>
              <a:rPr lang="en-US" b="1"/>
              <a:t>Dynamic and Flexible Code</a:t>
            </a:r>
            <a:r>
              <a:rPr lang="en-US"/>
              <a:t>:</a:t>
            </a:r>
            <a:br>
              <a:rPr lang="en-US"/>
            </a:br>
            <a:r>
              <a:rPr lang="en-US"/>
              <a:t>Iteration allows programmers to write code that adapts to changing inputs. Instead of hardcoding specific instructions for different scenarios, a loop can handle multiple cases based on conditions.</a:t>
            </a:r>
          </a:p>
          <a:p>
            <a:pPr>
              <a:buFont typeface="+mj-lt"/>
              <a:buAutoNum type="arabicPeriod"/>
            </a:pPr>
            <a:r>
              <a:rPr lang="en-US" b="1"/>
              <a:t>Automation</a:t>
            </a:r>
            <a:r>
              <a:rPr lang="en-US"/>
              <a:t>:</a:t>
            </a:r>
            <a:br>
              <a:rPr lang="en-US"/>
            </a:br>
            <a:r>
              <a:rPr lang="en-US"/>
              <a:t>Repetitive tasks like reading files, sending emails, or updating records can be automated with loops, which improves overall system efficiency and reduces manual intervention.</a:t>
            </a:r>
          </a:p>
          <a:p>
            <a:pPr>
              <a:buFont typeface="+mj-lt"/>
              <a:buAutoNum type="arabicPeriod"/>
            </a:pPr>
            <a:r>
              <a:rPr lang="en-US" b="1"/>
              <a:t>Algorithm Implementation</a:t>
            </a:r>
            <a:r>
              <a:rPr lang="en-US"/>
              <a:t>:</a:t>
            </a:r>
            <a:br>
              <a:rPr lang="en-US"/>
            </a:br>
            <a:r>
              <a:rPr lang="en-US"/>
              <a:t>Many algorithms rely heavily on iteration. For instance, searching through data, sorting algorithms, or even machine learning training loops require repetitive execution to achieve results.</a:t>
            </a:r>
          </a:p>
          <a:p>
            <a:pPr marL="158750" indent="0" algn="l">
              <a:buNone/>
            </a:pP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42</a:t>
            </a:fld>
            <a:endParaRPr lang="en-IN"/>
          </a:p>
        </p:txBody>
      </p:sp>
    </p:spTree>
    <p:extLst>
      <p:ext uri="{BB962C8B-B14F-4D97-AF65-F5344CB8AC3E}">
        <p14:creationId xmlns:p14="http://schemas.microsoft.com/office/powerpoint/2010/main" val="4181717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a:buNone/>
            </a:pPr>
            <a:r>
              <a:rPr lang="en-US" sz="2200" b="1">
                <a:solidFill>
                  <a:srgbClr val="002060"/>
                </a:solidFill>
                <a:latin typeface="Arial" panose="020B0604020202020204" pitchFamily="34" charset="0"/>
                <a:ea typeface="+mj-ea"/>
                <a:cs typeface="Arial" panose="020B0604020202020204" pitchFamily="34" charset="0"/>
              </a:rPr>
              <a:t>For Loop</a:t>
            </a:r>
          </a:p>
          <a:p>
            <a:r>
              <a:rPr lang="en-US"/>
              <a:t>The for loop in Python is used to iterate over elements of a sequence, such as a list or a range of numbers. It allows you to execute a block of code multiple times with each item in the sequence. </a:t>
            </a:r>
          </a:p>
          <a:p>
            <a:r>
              <a:rPr lang="en-US"/>
              <a:t>For example, for </a:t>
            </a:r>
            <a:r>
              <a:rPr lang="en-US" err="1"/>
              <a:t>i</a:t>
            </a:r>
            <a:r>
              <a:rPr lang="en-US"/>
              <a:t> in range(5): print(</a:t>
            </a:r>
            <a:r>
              <a:rPr lang="en-US" err="1"/>
              <a:t>i</a:t>
            </a:r>
            <a:r>
              <a:rPr lang="en-US"/>
              <a:t>) prints numbers from 0 to 4. It’s ideal for tasks where you need to process or repeat actions for a set of items.</a:t>
            </a:r>
          </a:p>
          <a:p>
            <a:endParaRPr lang="en-US"/>
          </a:p>
          <a:p>
            <a:pPr marL="158750" indent="0">
              <a:buNone/>
            </a:pPr>
            <a:r>
              <a:rPr lang="en-US"/>
              <a:t>Example 1: Iterating Over a List </a:t>
            </a:r>
          </a:p>
          <a:p>
            <a:endParaRPr lang="en-US"/>
          </a:p>
          <a:p>
            <a:pPr marL="615950" lvl="1" indent="0">
              <a:buNone/>
            </a:pPr>
            <a:r>
              <a:rPr lang="en-IN"/>
              <a:t>fruits = ['apple', 'banana', 'cherry']</a:t>
            </a:r>
          </a:p>
          <a:p>
            <a:pPr marL="615950" lvl="1" indent="0">
              <a:buNone/>
            </a:pPr>
            <a:r>
              <a:rPr lang="en-IN"/>
              <a:t>for fruit in fruits:</a:t>
            </a:r>
          </a:p>
          <a:p>
            <a:pPr marL="615950" lvl="1" indent="0">
              <a:buNone/>
            </a:pPr>
            <a:r>
              <a:rPr lang="en-IN"/>
              <a:t>    print(fruit)</a:t>
            </a:r>
          </a:p>
          <a:p>
            <a:endParaRPr lang="en-US"/>
          </a:p>
          <a:p>
            <a:r>
              <a:rPr lang="en-US"/>
              <a:t>This loop iterates over the list of fruits and prints each one.</a:t>
            </a:r>
          </a:p>
          <a:p>
            <a:endParaRPr lang="en-US"/>
          </a:p>
          <a:p>
            <a:pPr marL="158750" indent="0">
              <a:buNone/>
            </a:pPr>
            <a:r>
              <a:rPr lang="en-US"/>
              <a:t>Example 2: Iterating Over a String</a:t>
            </a:r>
          </a:p>
          <a:p>
            <a:endParaRPr lang="en-US"/>
          </a:p>
          <a:p>
            <a:pPr marL="615950" lvl="1" indent="0">
              <a:buNone/>
            </a:pPr>
            <a:r>
              <a:rPr lang="en-US"/>
              <a:t>for char in "hello":</a:t>
            </a:r>
          </a:p>
          <a:p>
            <a:pPr marL="615950" lvl="1" indent="0">
              <a:buNone/>
            </a:pPr>
            <a:r>
              <a:rPr lang="en-US"/>
              <a:t>    print(char)</a:t>
            </a:r>
          </a:p>
          <a:p>
            <a:endParaRPr lang="en-US"/>
          </a:p>
          <a:p>
            <a:r>
              <a:rPr lang="en-US"/>
              <a:t>This loop iterates over each character in the string "hello" and prints it. </a:t>
            </a:r>
          </a:p>
          <a:p>
            <a:pPr marL="158750" indent="0">
              <a:buNone/>
            </a:pPr>
            <a:endParaRPr lang="en-US"/>
          </a:p>
          <a:p>
            <a:pPr marL="158750" indent="0">
              <a:buNone/>
            </a:pPr>
            <a:r>
              <a:rPr lang="en-US" b="1"/>
              <a:t>Practical Examples</a:t>
            </a:r>
          </a:p>
          <a:p>
            <a:pPr marL="158750" indent="0">
              <a:buNone/>
            </a:pPr>
            <a:r>
              <a:rPr lang="en-US" b="1"/>
              <a:t>Example 1: Summing Numbers in a List</a:t>
            </a:r>
          </a:p>
          <a:p>
            <a:endParaRPr lang="en-US"/>
          </a:p>
          <a:p>
            <a:pPr marL="615950" lvl="1" indent="0">
              <a:buNone/>
            </a:pPr>
            <a:r>
              <a:rPr lang="en-US"/>
              <a:t>numbers = [1, 2, 3, 4, 5]</a:t>
            </a:r>
          </a:p>
          <a:p>
            <a:pPr marL="615950" lvl="1" indent="0">
              <a:buNone/>
            </a:pPr>
            <a:r>
              <a:rPr lang="en-US"/>
              <a:t>total = 0</a:t>
            </a:r>
          </a:p>
          <a:p>
            <a:pPr marL="615950" lvl="1" indent="0">
              <a:buNone/>
            </a:pPr>
            <a:r>
              <a:rPr lang="en-US"/>
              <a:t>for num in numbers:</a:t>
            </a:r>
          </a:p>
          <a:p>
            <a:pPr marL="615950" lvl="1" indent="0">
              <a:buNone/>
            </a:pPr>
            <a:r>
              <a:rPr lang="en-US"/>
              <a:t>    total += num</a:t>
            </a:r>
          </a:p>
          <a:p>
            <a:pPr marL="615950" lvl="1" indent="0">
              <a:buNone/>
            </a:pPr>
            <a:r>
              <a:rPr lang="en-US"/>
              <a:t>print("Sum:", total)</a:t>
            </a:r>
          </a:p>
          <a:p>
            <a:pPr marL="158750" indent="0">
              <a:buNone/>
            </a:pPr>
            <a:endParaRPr lang="en-US" b="1"/>
          </a:p>
          <a:p>
            <a:pPr marL="158750" indent="0">
              <a:buNone/>
            </a:pPr>
            <a:r>
              <a:rPr lang="en-US" b="1"/>
              <a:t>Example 2: Finding Even Numbers</a:t>
            </a:r>
          </a:p>
          <a:p>
            <a:endParaRPr lang="en-US"/>
          </a:p>
          <a:p>
            <a:pPr marL="615950" lvl="1" indent="0">
              <a:buNone/>
            </a:pPr>
            <a:r>
              <a:rPr lang="en-US"/>
              <a:t>numbers = [1, 2, 3, 4, 5, 6, 7, 8, 9, 10]</a:t>
            </a:r>
          </a:p>
          <a:p>
            <a:pPr marL="615950" lvl="1" indent="0">
              <a:buNone/>
            </a:pPr>
            <a:r>
              <a:rPr lang="en-US" err="1"/>
              <a:t>even_numbers</a:t>
            </a:r>
            <a:r>
              <a:rPr lang="en-US"/>
              <a:t> = []</a:t>
            </a:r>
          </a:p>
          <a:p>
            <a:pPr marL="615950" lvl="1" indent="0">
              <a:buNone/>
            </a:pPr>
            <a:r>
              <a:rPr lang="en-US"/>
              <a:t>for num in numbers:</a:t>
            </a:r>
          </a:p>
          <a:p>
            <a:pPr marL="615950" lvl="1" indent="0">
              <a:buNone/>
            </a:pPr>
            <a:r>
              <a:rPr lang="en-US"/>
              <a:t>    if num % 2 == 0:</a:t>
            </a:r>
          </a:p>
          <a:p>
            <a:pPr marL="615950" lvl="1" indent="0">
              <a:buNone/>
            </a:pPr>
            <a:r>
              <a:rPr lang="en-US"/>
              <a:t>        </a:t>
            </a:r>
            <a:r>
              <a:rPr lang="en-US" err="1"/>
              <a:t>even_numbers.append</a:t>
            </a:r>
            <a:r>
              <a:rPr lang="en-US"/>
              <a:t>(num)</a:t>
            </a:r>
          </a:p>
          <a:p>
            <a:pPr marL="615950" lvl="1" indent="0">
              <a:buNone/>
            </a:pPr>
            <a:r>
              <a:rPr lang="en-US"/>
              <a:t>print("Even numbers:", </a:t>
            </a:r>
            <a:r>
              <a:rPr lang="en-US" err="1"/>
              <a:t>even_numbers</a:t>
            </a:r>
            <a:r>
              <a:rPr lang="en-US"/>
              <a:t>)</a:t>
            </a:r>
          </a:p>
          <a:p>
            <a:endParaRPr lang="en-US"/>
          </a:p>
          <a:p>
            <a:endParaRPr lang="en-IN"/>
          </a:p>
        </p:txBody>
      </p:sp>
      <p:sp>
        <p:nvSpPr>
          <p:cNvPr id="4" name="Slide Number Placeholder 3"/>
          <p:cNvSpPr>
            <a:spLocks noGrp="1"/>
          </p:cNvSpPr>
          <p:nvPr>
            <p:ph type="sldNum" sz="quarter" idx="5"/>
          </p:nvPr>
        </p:nvSpPr>
        <p:spPr/>
        <p:txBody>
          <a:bodyPr/>
          <a:lstStyle/>
          <a:p>
            <a:fld id="{F3065E4E-ABE4-4C79-8716-B93932D5FBD3}" type="slidenum">
              <a:rPr lang="en-IN" smtClean="0"/>
              <a:t>43</a:t>
            </a:fld>
            <a:endParaRPr lang="en-IN"/>
          </a:p>
        </p:txBody>
      </p:sp>
    </p:spTree>
    <p:extLst>
      <p:ext uri="{BB962C8B-B14F-4D97-AF65-F5344CB8AC3E}">
        <p14:creationId xmlns:p14="http://schemas.microsoft.com/office/powerpoint/2010/main" val="680855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4000" b="1"/>
              <a:t>For loop with range() Function in Python</a:t>
            </a:r>
          </a:p>
          <a:p>
            <a:r>
              <a:rPr lang="en-US" sz="4000"/>
              <a:t>The range() function in Python is a built-in function that generates a sequence of numbers. It's often used with for loops to specify how many times the loop should run or to iterate over a series of numbers. This is especially useful when we want to perform actions a specific number of times or when numerical indices are needed in a loop.</a:t>
            </a:r>
          </a:p>
          <a:p>
            <a:pPr marL="158750" indent="0">
              <a:buNone/>
            </a:pPr>
            <a:r>
              <a:rPr lang="en-US" sz="4000" b="1"/>
              <a:t>Syntax of range():</a:t>
            </a:r>
          </a:p>
          <a:p>
            <a:pPr marL="158750" indent="0" rtl="0">
              <a:buNone/>
            </a:pPr>
            <a:r>
              <a:rPr lang="en-US" sz="4000"/>
              <a:t>range(start, stop, step) </a:t>
            </a:r>
          </a:p>
          <a:p>
            <a:pPr marL="158750" indent="0" rtl="0">
              <a:buNone/>
            </a:pPr>
            <a:endParaRPr lang="en-US" sz="4000"/>
          </a:p>
          <a:p>
            <a:pPr marL="158750" indent="0" rtl="0">
              <a:buNone/>
            </a:pPr>
            <a:r>
              <a:rPr lang="en-US" sz="4000"/>
              <a:t>Here:</a:t>
            </a:r>
          </a:p>
          <a:p>
            <a:pPr marL="158750" indent="0">
              <a:buFont typeface="Arial" panose="020B0604020202020204" pitchFamily="34" charset="0"/>
              <a:buNone/>
            </a:pPr>
            <a:r>
              <a:rPr lang="en-US" sz="4000" b="1"/>
              <a:t>start</a:t>
            </a:r>
            <a:r>
              <a:rPr lang="en-US" sz="4000"/>
              <a:t> (optional): The number at which the sequence starts. By default, it starts at 0.</a:t>
            </a:r>
          </a:p>
          <a:p>
            <a:pPr marL="158750" indent="0">
              <a:buFont typeface="Arial" panose="020B0604020202020204" pitchFamily="34" charset="0"/>
              <a:buNone/>
            </a:pPr>
            <a:r>
              <a:rPr lang="en-US" sz="4000" b="1"/>
              <a:t>stop</a:t>
            </a:r>
            <a:r>
              <a:rPr lang="en-US" sz="4000"/>
              <a:t>: The number at which the sequence ends (this number is not included).</a:t>
            </a:r>
          </a:p>
          <a:p>
            <a:pPr marL="158750" indent="0">
              <a:buFont typeface="Arial" panose="020B0604020202020204" pitchFamily="34" charset="0"/>
              <a:buNone/>
            </a:pPr>
            <a:r>
              <a:rPr lang="en-US" sz="4000" b="1"/>
              <a:t>step</a:t>
            </a:r>
            <a:r>
              <a:rPr lang="en-US" sz="4000"/>
              <a:t> (optional): The difference between each number in the sequence. By default, the step is 1.</a:t>
            </a:r>
          </a:p>
          <a:p>
            <a:pPr marL="158750" indent="0">
              <a:buFont typeface="Arial" panose="020B0604020202020204" pitchFamily="34" charset="0"/>
              <a:buNone/>
            </a:pPr>
            <a:endParaRPr lang="en-US" sz="4000"/>
          </a:p>
        </p:txBody>
      </p:sp>
      <p:sp>
        <p:nvSpPr>
          <p:cNvPr id="4" name="Slide Number Placeholder 3"/>
          <p:cNvSpPr>
            <a:spLocks noGrp="1"/>
          </p:cNvSpPr>
          <p:nvPr>
            <p:ph type="sldNum" sz="quarter" idx="5"/>
          </p:nvPr>
        </p:nvSpPr>
        <p:spPr/>
        <p:txBody>
          <a:bodyPr/>
          <a:lstStyle/>
          <a:p>
            <a:fld id="{F3065E4E-ABE4-4C79-8716-B93932D5FBD3}" type="slidenum">
              <a:rPr lang="en-IN" smtClean="0"/>
              <a:t>44</a:t>
            </a:fld>
            <a:endParaRPr lang="en-IN"/>
          </a:p>
        </p:txBody>
      </p:sp>
    </p:spTree>
    <p:extLst>
      <p:ext uri="{BB962C8B-B14F-4D97-AF65-F5344CB8AC3E}">
        <p14:creationId xmlns:p14="http://schemas.microsoft.com/office/powerpoint/2010/main" val="3145560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a:t>The range() function returns a sequence of numbers, starting from 0 by default, and increments by 1 (by default), and stops before a specified number. </a:t>
            </a:r>
          </a:p>
          <a:p>
            <a:pPr marL="158750" indent="0">
              <a:buNone/>
            </a:pPr>
            <a:r>
              <a:rPr lang="en-US" b="1"/>
              <a:t>Example 1: Using range(stop) </a:t>
            </a:r>
          </a:p>
          <a:p>
            <a:pPr marL="457200" indent="-298450"/>
            <a:r>
              <a:rPr lang="en-US"/>
              <a:t>range(5) generates numbers starting from 0 up to (but not including) 5. This means it will generate the numbers 0, 1, 2, 3, and 4.</a:t>
            </a:r>
            <a:endParaRPr lang="en-US">
              <a:ea typeface="Calibri"/>
              <a:cs typeface="Calibri"/>
            </a:endParaRPr>
          </a:p>
          <a:p>
            <a:pPr marL="457200" indent="-298450"/>
            <a:r>
              <a:rPr lang="en-US"/>
              <a:t>The loop will iterate through each of these numbers and print them.</a:t>
            </a:r>
            <a:endParaRPr lang="en-US" b="1"/>
          </a:p>
          <a:p>
            <a:endParaRPr lang="en-US" b="1"/>
          </a:p>
          <a:p>
            <a:pPr marL="158750" indent="0">
              <a:buNone/>
            </a:pPr>
            <a:r>
              <a:rPr lang="en-US" b="1"/>
              <a:t>Example 2: Using range(start, stop) </a:t>
            </a:r>
            <a:endParaRPr lang="en-US">
              <a:ea typeface="Calibri"/>
              <a:cs typeface="Calibri"/>
            </a:endParaRPr>
          </a:p>
          <a:p>
            <a:pPr marL="158750" indent="0">
              <a:buNone/>
            </a:pPr>
            <a:r>
              <a:rPr lang="en-US"/>
              <a:t>The range(start, stop) format is commonly used when you need to start the sequence from a specific number other than 0. </a:t>
            </a:r>
            <a:endParaRPr lang="en-US" b="0">
              <a:ea typeface="Calibri" panose="020F0502020204030204"/>
              <a:cs typeface="Calibri" panose="020F0502020204030204"/>
            </a:endParaRPr>
          </a:p>
          <a:p>
            <a:pPr marL="158750" indent="0">
              <a:buNone/>
            </a:pPr>
            <a:r>
              <a:rPr lang="en-US" b="1"/>
              <a:t>start</a:t>
            </a:r>
            <a:r>
              <a:rPr lang="en-US"/>
              <a:t>: The starting number of the sequence (inclusive).</a:t>
            </a:r>
            <a:endParaRPr lang="en-US" b="0">
              <a:ea typeface="Calibri"/>
              <a:cs typeface="Calibri"/>
            </a:endParaRPr>
          </a:p>
          <a:p>
            <a:pPr marL="158750" indent="0">
              <a:buNone/>
            </a:pPr>
            <a:r>
              <a:rPr lang="en-US" b="1"/>
              <a:t>stop</a:t>
            </a:r>
            <a:r>
              <a:rPr lang="en-US"/>
              <a:t>: The ending number of the sequence (exclusive).</a:t>
            </a:r>
            <a:endParaRPr lang="en-US">
              <a:ea typeface="Calibri"/>
              <a:cs typeface="Calibri"/>
            </a:endParaRPr>
          </a:p>
          <a:p>
            <a:pPr marL="158750" indent="0">
              <a:buNone/>
            </a:pPr>
            <a:endParaRPr lang="en-US"/>
          </a:p>
          <a:p>
            <a:pPr marL="158750" indent="0">
              <a:buNone/>
            </a:pPr>
            <a:r>
              <a:rPr lang="en-US"/>
              <a:t>range(2, 7) generates numbers starting from 2 up to (but not including) 7. This means it will generate the numbers 2, 3, 4, 5, and 6.</a:t>
            </a:r>
            <a:endParaRPr lang="en-US">
              <a:ea typeface="Calibri"/>
              <a:cs typeface="Calibri"/>
            </a:endParaRPr>
          </a:p>
          <a:p>
            <a:pPr marL="158750" indent="0">
              <a:buNone/>
            </a:pPr>
            <a:endParaRPr lang="en-US">
              <a:ea typeface="Calibri"/>
              <a:cs typeface="Calibri"/>
            </a:endParaRPr>
          </a:p>
          <a:p>
            <a:pPr marL="158750" indent="0">
              <a:buNone/>
            </a:pPr>
            <a:r>
              <a:rPr lang="en-US"/>
              <a:t>The loop will iterate through each of these numbers and print them.</a:t>
            </a:r>
            <a:endParaRPr lang="en-US" b="1"/>
          </a:p>
          <a:p>
            <a:pPr marL="158750" indent="0">
              <a:buNone/>
            </a:pPr>
            <a:endParaRPr lang="en-US" b="1"/>
          </a:p>
          <a:p>
            <a:pPr marL="158750" indent="0">
              <a:buNone/>
            </a:pPr>
            <a:r>
              <a:rPr lang="en-US" b="1"/>
              <a:t>Example 3: Using range(start, stop, step):</a:t>
            </a:r>
            <a:endParaRPr lang="en-US" b="1">
              <a:ea typeface="Calibri"/>
              <a:cs typeface="Calibri"/>
            </a:endParaRPr>
          </a:p>
          <a:p>
            <a:pPr marL="158750" indent="0">
              <a:buNone/>
            </a:pPr>
            <a:r>
              <a:rPr lang="en-US"/>
              <a:t>range(1, 10, 2) generates numbers starting from 1 up to (but not including) 10, with a step of 2. This means it will generate the numbers 1, 3, 5, 7, and 9.</a:t>
            </a:r>
            <a:endParaRPr lang="en-US">
              <a:ea typeface="Calibri"/>
              <a:cs typeface="Calibri"/>
            </a:endParaRPr>
          </a:p>
          <a:p>
            <a:pPr marL="158750" indent="0">
              <a:buNone/>
            </a:pPr>
            <a:endParaRPr lang="en-US">
              <a:ea typeface="Calibri"/>
              <a:cs typeface="Calibri"/>
            </a:endParaRPr>
          </a:p>
          <a:p>
            <a:pPr marL="158750" indent="0">
              <a:buNone/>
            </a:pPr>
            <a:r>
              <a:rPr lang="en-US"/>
              <a:t>The loop will iterate through each of these numbers and print them.</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45</a:t>
            </a:fld>
            <a:endParaRPr lang="en-IN"/>
          </a:p>
        </p:txBody>
      </p:sp>
    </p:spTree>
    <p:extLst>
      <p:ext uri="{BB962C8B-B14F-4D97-AF65-F5344CB8AC3E}">
        <p14:creationId xmlns:p14="http://schemas.microsoft.com/office/powerpoint/2010/main" val="4275407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a:solidFill>
                  <a:srgbClr val="232323"/>
                </a:solidFill>
                <a:latin typeface="Satoshi-Bold"/>
              </a:rPr>
              <a:t>While</a:t>
            </a:r>
            <a:r>
              <a:rPr lang="en-US" b="1" i="0">
                <a:solidFill>
                  <a:srgbClr val="232323"/>
                </a:solidFill>
                <a:effectLst/>
                <a:latin typeface="Satoshi-Bold"/>
              </a:rPr>
              <a:t> loop in Python</a:t>
            </a:r>
            <a:endParaRPr lang="en-US" b="1">
              <a:solidFill>
                <a:srgbClr val="232323"/>
              </a:solidFill>
              <a:latin typeface="Satoshi-Bold"/>
            </a:endParaRPr>
          </a:p>
          <a:p>
            <a:pPr algn="just"/>
            <a:r>
              <a:rPr lang="en-US" b="0" i="0">
                <a:solidFill>
                  <a:srgbClr val="232323"/>
                </a:solidFill>
                <a:effectLst/>
                <a:latin typeface="Satoshi-Regular"/>
              </a:rPr>
              <a:t>Python consists of two types of loops, namely for loop and while loop. A while loop is categorized as a kind of indefinite iteration. This basically means that in a python while loop, we cannot predict the number of times it will be executed. It can sometimes even be thought of as a reiterating if statement.</a:t>
            </a:r>
          </a:p>
          <a:p>
            <a:pPr algn="just"/>
            <a:endParaRPr lang="en-US" b="0" i="0">
              <a:solidFill>
                <a:srgbClr val="232323"/>
              </a:solidFill>
              <a:effectLst/>
              <a:latin typeface="Satoshi-Regular"/>
            </a:endParaRPr>
          </a:p>
          <a:p>
            <a:pPr marL="158750" indent="0" algn="just">
              <a:buNone/>
            </a:pPr>
            <a:r>
              <a:rPr lang="en-US" b="0" i="0">
                <a:solidFill>
                  <a:srgbClr val="232323"/>
                </a:solidFill>
                <a:effectLst/>
                <a:latin typeface="Satoshi-Regular"/>
              </a:rPr>
              <a:t>Let us discuss the while loop in detail. </a:t>
            </a:r>
          </a:p>
          <a:p>
            <a:r>
              <a:rPr lang="en-US" b="1"/>
              <a:t>Steps in the Flowchart:</a:t>
            </a:r>
          </a:p>
          <a:p>
            <a:pPr>
              <a:buFont typeface="+mj-lt"/>
              <a:buAutoNum type="arabicPeriod"/>
            </a:pPr>
            <a:r>
              <a:rPr lang="en-US" b="1"/>
              <a:t>Start</a:t>
            </a:r>
            <a:r>
              <a:rPr lang="en-US"/>
              <a:t>: The program begins execution.</a:t>
            </a:r>
          </a:p>
          <a:p>
            <a:pPr>
              <a:buFont typeface="+mj-lt"/>
              <a:buAutoNum type="arabicPeriod"/>
            </a:pPr>
            <a:r>
              <a:rPr lang="en-US" b="1"/>
              <a:t>Evaluate Condition</a:t>
            </a:r>
            <a:r>
              <a:rPr lang="en-US"/>
              <a:t>: The while loop condition is checked.</a:t>
            </a:r>
          </a:p>
          <a:p>
            <a:pPr marL="742950" lvl="1" indent="-285750"/>
            <a:r>
              <a:rPr lang="en-US"/>
              <a:t>If the condition is </a:t>
            </a:r>
            <a:r>
              <a:rPr lang="en-US" b="1"/>
              <a:t>True</a:t>
            </a:r>
            <a:r>
              <a:rPr lang="en-US"/>
              <a:t>, the program proceeds to execute the loop body.</a:t>
            </a:r>
          </a:p>
          <a:p>
            <a:pPr marL="742950" lvl="1" indent="-285750"/>
            <a:r>
              <a:rPr lang="en-US"/>
              <a:t>If the condition is </a:t>
            </a:r>
            <a:r>
              <a:rPr lang="en-US" b="1"/>
              <a:t>False</a:t>
            </a:r>
            <a:r>
              <a:rPr lang="en-US"/>
              <a:t>, the loop terminates, and the program moves to the next part of the code.</a:t>
            </a:r>
          </a:p>
          <a:p>
            <a:pPr>
              <a:buFont typeface="+mj-lt"/>
              <a:buAutoNum type="arabicPeriod"/>
            </a:pPr>
            <a:r>
              <a:rPr lang="en-US" b="1"/>
              <a:t>Execute Loop Body</a:t>
            </a:r>
            <a:r>
              <a:rPr lang="en-US"/>
              <a:t>: The code inside the loop is executed when the condition is True.</a:t>
            </a:r>
          </a:p>
          <a:p>
            <a:pPr>
              <a:buFont typeface="+mj-lt"/>
              <a:buAutoNum type="arabicPeriod"/>
            </a:pPr>
            <a:r>
              <a:rPr lang="en-US" b="1"/>
              <a:t>Update Condition</a:t>
            </a:r>
            <a:r>
              <a:rPr lang="en-US"/>
              <a:t>: The condition inside the while loop may be updated (e.g., incrementing a counter). After executing the loop body, the program goes back to the condition check.</a:t>
            </a:r>
          </a:p>
          <a:p>
            <a:pPr>
              <a:buFont typeface="+mj-lt"/>
              <a:buAutoNum type="arabicPeriod"/>
            </a:pPr>
            <a:r>
              <a:rPr lang="en-US" b="1"/>
              <a:t>End</a:t>
            </a:r>
            <a:r>
              <a:rPr lang="en-US"/>
              <a:t>: Once the condition becomes False, the loop ends, and the program continues with the code following the loop.</a:t>
            </a:r>
          </a:p>
          <a:p>
            <a:pPr algn="just"/>
            <a:endParaRPr lang="en-US" b="0" i="0">
              <a:solidFill>
                <a:srgbClr val="232323"/>
              </a:solidFill>
              <a:effectLst/>
              <a:latin typeface="Satoshi-Regular"/>
            </a:endParaRPr>
          </a:p>
          <a:p>
            <a:pPr marL="158750" indent="0" algn="just">
              <a:buNone/>
            </a:pPr>
            <a:r>
              <a:rPr lang="en-US" b="1" i="0">
                <a:solidFill>
                  <a:srgbClr val="232323"/>
                </a:solidFill>
                <a:effectLst/>
                <a:latin typeface="Satoshi-Regular"/>
              </a:rPr>
              <a:t>Example:</a:t>
            </a:r>
          </a:p>
          <a:p>
            <a:pPr marL="158750" indent="0" algn="just">
              <a:buNone/>
            </a:pPr>
            <a:r>
              <a:rPr lang="en-US" b="1" i="0">
                <a:solidFill>
                  <a:srgbClr val="232323"/>
                </a:solidFill>
                <a:effectLst/>
                <a:latin typeface="Satoshi-Regular"/>
              </a:rPr>
              <a:t>Code: </a:t>
            </a:r>
          </a:p>
          <a:p>
            <a:pPr algn="just"/>
            <a:endParaRPr lang="en-US" b="0" i="0">
              <a:solidFill>
                <a:srgbClr val="232323"/>
              </a:solidFill>
              <a:effectLst/>
              <a:latin typeface="Satoshi-Regular"/>
            </a:endParaRPr>
          </a:p>
          <a:p>
            <a:pPr marL="615950" lvl="1" indent="0" algn="just">
              <a:buNone/>
            </a:pPr>
            <a:r>
              <a:rPr lang="en-US" b="0" i="0">
                <a:solidFill>
                  <a:srgbClr val="232323"/>
                </a:solidFill>
                <a:effectLst/>
                <a:latin typeface="Satoshi-Regular"/>
              </a:rPr>
              <a:t>counter = 0</a:t>
            </a:r>
          </a:p>
          <a:p>
            <a:pPr marL="615950" lvl="1" indent="0" algn="just">
              <a:buNone/>
            </a:pPr>
            <a:endParaRPr lang="en-US" b="0" i="0">
              <a:solidFill>
                <a:srgbClr val="232323"/>
              </a:solidFill>
              <a:effectLst/>
              <a:latin typeface="Satoshi-Regular"/>
            </a:endParaRPr>
          </a:p>
          <a:p>
            <a:pPr marL="615950" lvl="1" indent="0" algn="just">
              <a:buNone/>
            </a:pPr>
            <a:r>
              <a:rPr lang="en-US" b="0" i="0">
                <a:solidFill>
                  <a:srgbClr val="232323"/>
                </a:solidFill>
                <a:effectLst/>
                <a:latin typeface="Satoshi-Regular"/>
              </a:rPr>
              <a:t>while counter &lt; 5:  # Loop continues as long as counter is less than 5</a:t>
            </a:r>
          </a:p>
          <a:p>
            <a:pPr marL="615950" lvl="1" indent="0" algn="just">
              <a:buNone/>
            </a:pPr>
            <a:r>
              <a:rPr lang="en-US" b="0" i="0">
                <a:solidFill>
                  <a:srgbClr val="232323"/>
                </a:solidFill>
                <a:effectLst/>
                <a:latin typeface="Satoshi-Regular"/>
              </a:rPr>
              <a:t>    print(</a:t>
            </a:r>
            <a:r>
              <a:rPr lang="en-US" b="0" i="0" err="1">
                <a:solidFill>
                  <a:srgbClr val="232323"/>
                </a:solidFill>
                <a:effectLst/>
                <a:latin typeface="Satoshi-Regular"/>
              </a:rPr>
              <a:t>f"Counter</a:t>
            </a:r>
            <a:r>
              <a:rPr lang="en-US" b="0" i="0">
                <a:solidFill>
                  <a:srgbClr val="232323"/>
                </a:solidFill>
                <a:effectLst/>
                <a:latin typeface="Satoshi-Regular"/>
              </a:rPr>
              <a:t> is at {counter}")</a:t>
            </a:r>
          </a:p>
          <a:p>
            <a:pPr marL="615950" lvl="1" indent="0" algn="just">
              <a:buNone/>
            </a:pPr>
            <a:r>
              <a:rPr lang="en-US" b="0" i="0">
                <a:solidFill>
                  <a:srgbClr val="232323"/>
                </a:solidFill>
                <a:effectLst/>
                <a:latin typeface="Satoshi-Regular"/>
              </a:rPr>
              <a:t>    counter += 1  # Increment counter to avoid infinite loop</a:t>
            </a:r>
          </a:p>
          <a:p>
            <a:pPr algn="just"/>
            <a:endParaRPr lang="en-US" b="0" i="0">
              <a:solidFill>
                <a:srgbClr val="232323"/>
              </a:solidFill>
              <a:effectLst/>
              <a:latin typeface="Satoshi-Regular"/>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46</a:t>
            </a:fld>
            <a:endParaRPr lang="en-IN"/>
          </a:p>
        </p:txBody>
      </p:sp>
    </p:spTree>
    <p:extLst>
      <p:ext uri="{BB962C8B-B14F-4D97-AF65-F5344CB8AC3E}">
        <p14:creationId xmlns:p14="http://schemas.microsoft.com/office/powerpoint/2010/main" val="1589127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a:buNone/>
            </a:pPr>
            <a:r>
              <a:rPr lang="en-IN" b="1">
                <a:solidFill>
                  <a:srgbClr val="002060"/>
                </a:solidFill>
                <a:ea typeface="Calibri"/>
                <a:cs typeface="Calibri"/>
              </a:rPr>
              <a:t>Examples of While Loop</a:t>
            </a:r>
            <a:endParaRPr lang="en-US"/>
          </a:p>
          <a:p>
            <a:r>
              <a:rPr lang="en-IN">
                <a:solidFill>
                  <a:srgbClr val="002060"/>
                </a:solidFill>
              </a:rPr>
              <a:t>The while loop is a fundamental control flow statement in Python that repeatedly executes a block of code as long as a specified condition is true.</a:t>
            </a:r>
            <a:endParaRPr lang="en-US">
              <a:ea typeface="Calibri" panose="020F0502020204030204"/>
              <a:cs typeface="Calibri" panose="020F0502020204030204"/>
            </a:endParaRPr>
          </a:p>
          <a:p>
            <a:r>
              <a:rPr lang="en-IN">
                <a:solidFill>
                  <a:srgbClr val="002060"/>
                </a:solidFill>
              </a:rPr>
              <a:t>Unlike the for loop, which iterates over a sequence of elements, the while loop continues based on a condition, making it ideal for situations where the number of iterations is not predetermined. </a:t>
            </a:r>
            <a:endParaRPr lang="en-IN">
              <a:ea typeface="Calibri" panose="020F0502020204030204"/>
              <a:cs typeface="Calibri" panose="020F0502020204030204"/>
            </a:endParaRPr>
          </a:p>
          <a:p>
            <a:endParaRPr lang="en-IN">
              <a:solidFill>
                <a:srgbClr val="002060"/>
              </a:solidFill>
              <a:latin typeface="Calibri"/>
              <a:ea typeface="Calibri"/>
              <a:cs typeface="Calibri"/>
            </a:endParaRPr>
          </a:p>
          <a:p>
            <a:pPr marL="158750" indent="0">
              <a:buNone/>
            </a:pPr>
            <a:r>
              <a:rPr lang="en-IN" b="1">
                <a:solidFill>
                  <a:srgbClr val="002060"/>
                </a:solidFill>
              </a:rPr>
              <a:t>Explanation</a:t>
            </a:r>
            <a:r>
              <a:rPr lang="en-IN">
                <a:solidFill>
                  <a:srgbClr val="002060"/>
                </a:solidFill>
              </a:rPr>
              <a:t>:</a:t>
            </a:r>
            <a:endParaRPr lang="en-IN"/>
          </a:p>
          <a:p>
            <a:pPr marL="171450" indent="-171450">
              <a:buFont typeface="Arial"/>
              <a:buChar char="•"/>
            </a:pPr>
            <a:r>
              <a:rPr lang="en-IN">
                <a:solidFill>
                  <a:srgbClr val="002060"/>
                </a:solidFill>
              </a:rPr>
              <a:t>The loop starts with count equal to 1.</a:t>
            </a:r>
            <a:endParaRPr lang="en-IN"/>
          </a:p>
          <a:p>
            <a:pPr marL="171450" indent="-171450">
              <a:buFont typeface="Arial"/>
              <a:buChar char="•"/>
            </a:pPr>
            <a:r>
              <a:rPr lang="en-IN">
                <a:solidFill>
                  <a:srgbClr val="002060"/>
                </a:solidFill>
              </a:rPr>
              <a:t>The condition count &lt;= 5 is checked before each iteration.</a:t>
            </a:r>
            <a:endParaRPr lang="en-IN"/>
          </a:p>
          <a:p>
            <a:pPr marL="171450" indent="-171450">
              <a:buFont typeface="Arial"/>
              <a:buChar char="•"/>
            </a:pPr>
            <a:r>
              <a:rPr lang="en-IN">
                <a:solidFill>
                  <a:srgbClr val="002060"/>
                </a:solidFill>
              </a:rPr>
              <a:t>Inside the loop, count is printed and then incremented by 1.</a:t>
            </a:r>
            <a:endParaRPr lang="en-IN"/>
          </a:p>
          <a:p>
            <a:pPr marL="171450" indent="-171450">
              <a:buFont typeface="Arial"/>
              <a:buChar char="•"/>
            </a:pPr>
            <a:r>
              <a:rPr lang="en-IN">
                <a:solidFill>
                  <a:srgbClr val="002060"/>
                </a:solidFill>
              </a:rPr>
              <a:t>The loop stops when count exceeds 5.</a:t>
            </a:r>
            <a:endParaRPr lang="en-IN"/>
          </a:p>
          <a:p>
            <a:endParaRPr lang="en-IN">
              <a:solidFill>
                <a:srgbClr val="002060"/>
              </a:solidFill>
              <a:latin typeface="Calibri"/>
              <a:ea typeface="Calibri"/>
              <a:cs typeface="Calibri"/>
            </a:endParaRPr>
          </a:p>
          <a:p>
            <a:pPr marL="158750" indent="0">
              <a:buNone/>
            </a:pPr>
            <a:r>
              <a:rPr lang="en-IN" b="1">
                <a:solidFill>
                  <a:srgbClr val="002060"/>
                </a:solidFill>
              </a:rPr>
              <a:t>Ex 2- Explanation</a:t>
            </a:r>
            <a:r>
              <a:rPr lang="en-IN">
                <a:solidFill>
                  <a:srgbClr val="002060"/>
                </a:solidFill>
              </a:rPr>
              <a:t>:</a:t>
            </a:r>
            <a:endParaRPr lang="en-IN"/>
          </a:p>
          <a:p>
            <a:pPr marL="171450" indent="-171450">
              <a:buFont typeface="Arial"/>
              <a:buChar char="•"/>
            </a:pPr>
            <a:r>
              <a:rPr lang="en-IN">
                <a:solidFill>
                  <a:srgbClr val="002060"/>
                </a:solidFill>
              </a:rPr>
              <a:t>The loop runs indefinitely (while True) until a valid input is received.</a:t>
            </a:r>
            <a:endParaRPr lang="en-IN"/>
          </a:p>
          <a:p>
            <a:pPr marL="171450" indent="-171450">
              <a:buFont typeface="Arial"/>
              <a:buChar char="•"/>
            </a:pPr>
            <a:r>
              <a:rPr lang="en-IN">
                <a:solidFill>
                  <a:srgbClr val="002060"/>
                </a:solidFill>
              </a:rPr>
              <a:t>The input() function captures user input.</a:t>
            </a:r>
            <a:endParaRPr lang="en-IN"/>
          </a:p>
          <a:p>
            <a:pPr marL="171450" indent="-171450">
              <a:buFont typeface="Arial"/>
              <a:buChar char="•"/>
            </a:pPr>
            <a:r>
              <a:rPr lang="en-IN" err="1">
                <a:solidFill>
                  <a:srgbClr val="002060"/>
                </a:solidFill>
              </a:rPr>
              <a:t>user_input.isdigit</a:t>
            </a:r>
            <a:r>
              <a:rPr lang="en-IN">
                <a:solidFill>
                  <a:srgbClr val="002060"/>
                </a:solidFill>
              </a:rPr>
              <a:t>() checks if the input is a digit (i.e., it does not contain any non-numeric characters).</a:t>
            </a:r>
            <a:endParaRPr lang="en-IN"/>
          </a:p>
          <a:p>
            <a:pPr marL="171450" indent="-171450">
              <a:buFont typeface="Arial"/>
              <a:buChar char="•"/>
            </a:pPr>
            <a:r>
              <a:rPr lang="en-IN">
                <a:solidFill>
                  <a:srgbClr val="002060"/>
                </a:solidFill>
              </a:rPr>
              <a:t>int(</a:t>
            </a:r>
            <a:r>
              <a:rPr lang="en-IN" err="1">
                <a:solidFill>
                  <a:srgbClr val="002060"/>
                </a:solidFill>
              </a:rPr>
              <a:t>user_input</a:t>
            </a:r>
            <a:r>
              <a:rPr lang="en-IN">
                <a:solidFill>
                  <a:srgbClr val="002060"/>
                </a:solidFill>
              </a:rPr>
              <a:t>) &gt; 0 ensures the number is positive.</a:t>
            </a:r>
            <a:endParaRPr lang="en-IN"/>
          </a:p>
          <a:p>
            <a:pPr marL="171450" indent="-171450">
              <a:buFont typeface="Arial"/>
              <a:buChar char="•"/>
            </a:pPr>
            <a:r>
              <a:rPr lang="en-IN">
                <a:solidFill>
                  <a:srgbClr val="002060"/>
                </a:solidFill>
              </a:rPr>
              <a:t>The loop breaks if a valid number is entered; otherwise, an error message is displayed, and the loop continues.</a:t>
            </a:r>
            <a:endParaRPr lang="en-IN"/>
          </a:p>
          <a:p>
            <a:endParaRPr lang="en-IN">
              <a:solidFill>
                <a:srgbClr val="002060"/>
              </a:solidFill>
              <a:latin typeface="Calibri"/>
              <a:ea typeface="Calibri"/>
              <a:cs typeface="Calibri"/>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47</a:t>
            </a:fld>
            <a:endParaRPr lang="en-IN"/>
          </a:p>
        </p:txBody>
      </p:sp>
    </p:spTree>
    <p:extLst>
      <p:ext uri="{BB962C8B-B14F-4D97-AF65-F5344CB8AC3E}">
        <p14:creationId xmlns:p14="http://schemas.microsoft.com/office/powerpoint/2010/main" val="8460022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a:t>Functions in Python: Detailed Explanation</a:t>
            </a:r>
          </a:p>
          <a:p>
            <a:r>
              <a:rPr lang="en-US" b="1"/>
              <a:t>Functions</a:t>
            </a:r>
            <a:r>
              <a:rPr lang="en-US"/>
              <a:t> in Python are essential programming constructs that allow you to group a set of instructions to perform specific tasks. They provide structure and organization to your code by breaking complex operations into smaller, reusable blocks. Defined using the def keyword, a function has a name, may accept input parameters, and can return an output.</a:t>
            </a:r>
          </a:p>
          <a:p>
            <a:pPr marL="158750" indent="0">
              <a:buNone/>
            </a:pPr>
            <a:endParaRPr lang="en-US"/>
          </a:p>
          <a:p>
            <a:pPr marL="158750" indent="0">
              <a:buNone/>
            </a:pPr>
            <a:r>
              <a:rPr lang="en-IN" b="1"/>
              <a:t>Benefits of using functions</a:t>
            </a:r>
            <a:endParaRPr lang="en-US" b="1"/>
          </a:p>
          <a:p>
            <a:r>
              <a:rPr lang="en-US" b="1"/>
              <a:t>Enhances Code Readability</a:t>
            </a:r>
          </a:p>
          <a:p>
            <a:pPr lvl="1"/>
            <a:r>
              <a:rPr lang="en-US" b="0"/>
              <a:t>Code readability </a:t>
            </a:r>
            <a:r>
              <a:rPr lang="en-US"/>
              <a:t>refers to how easily a person can read and understand a piece of code. Functions play a key role in improving this by allowing developers to organize complex code into smaller, meaningful, and manageable blocks.</a:t>
            </a:r>
            <a:endParaRPr lang="en-US" b="1"/>
          </a:p>
          <a:p>
            <a:pPr marL="914400" lvl="1" indent="-298450"/>
            <a:r>
              <a:rPr lang="en-US" b="1"/>
              <a:t>Breaking Down Complex Problems</a:t>
            </a:r>
            <a:r>
              <a:rPr lang="en-US"/>
              <a:t>:</a:t>
            </a:r>
            <a:br>
              <a:rPr lang="en-US"/>
            </a:br>
            <a:r>
              <a:rPr lang="en-US"/>
              <a:t>When you face a complex problem, solving it as one large piece of code can be difficult and confusing. By using functions, you can break the problem into smaller tasks, and each task can be assigned to a separate function. This makes the code more readable and easier to debug.</a:t>
            </a:r>
          </a:p>
          <a:p>
            <a:pPr marL="914400" lvl="1" indent="-298450"/>
            <a:r>
              <a:rPr lang="en-US" b="1"/>
              <a:t>Descriptive Function Names</a:t>
            </a:r>
            <a:r>
              <a:rPr lang="en-US"/>
              <a:t>:</a:t>
            </a:r>
            <a:br>
              <a:rPr lang="en-US"/>
            </a:br>
            <a:r>
              <a:rPr lang="en-US"/>
              <a:t>Giving your functions meaningful and descriptive names further improves readability. When others (or you) read the code later, the purpose of each function is clear just from the name. Instead of diving into the implementation details, you can quickly grasp the logic by looking at the function calls.</a:t>
            </a:r>
          </a:p>
          <a:p>
            <a:pPr marL="914400" lvl="1" indent="-298450"/>
            <a:r>
              <a:rPr lang="en-US" b="1"/>
              <a:t>Abstraction</a:t>
            </a:r>
            <a:r>
              <a:rPr lang="en-US"/>
              <a:t>:</a:t>
            </a:r>
            <a:br>
              <a:rPr lang="en-US"/>
            </a:br>
            <a:r>
              <a:rPr lang="en-US"/>
              <a:t>Functions abstract the </a:t>
            </a:r>
            <a:r>
              <a:rPr lang="en-US" b="1"/>
              <a:t>"how"</a:t>
            </a:r>
            <a:r>
              <a:rPr lang="en-US"/>
              <a:t> and let you focus on the </a:t>
            </a:r>
            <a:r>
              <a:rPr lang="en-US" b="1"/>
              <a:t>"what"</a:t>
            </a:r>
            <a:r>
              <a:rPr lang="en-US"/>
              <a:t>. Once a function is created, you can use it without needing to know the details of how it works. This abstraction is especially useful in large projects where different team members may handle different parts of the code.</a:t>
            </a:r>
          </a:p>
          <a:p>
            <a:pPr marL="914400" lvl="1" indent="-298450"/>
            <a:endParaRPr lang="en-US"/>
          </a:p>
          <a:p>
            <a:r>
              <a:rPr lang="en-US" b="1"/>
              <a:t>Promotes Code Reusability</a:t>
            </a:r>
          </a:p>
          <a:p>
            <a:pPr lvl="1"/>
            <a:r>
              <a:rPr lang="en-US" b="0"/>
              <a:t>Code reusability </a:t>
            </a:r>
            <a:r>
              <a:rPr lang="en-US"/>
              <a:t>refers to the practice of using the same code for different purposes without having to rewrite it each time. Functions in Python enable this by allowing you to define a piece of code once and reuse it multiple times across your program.</a:t>
            </a:r>
          </a:p>
          <a:p>
            <a:pPr marL="914400" lvl="1" indent="-298450"/>
            <a:r>
              <a:rPr lang="en-US" b="1"/>
              <a:t>Avoid Redundancy</a:t>
            </a:r>
            <a:r>
              <a:rPr lang="en-US"/>
              <a:t>:</a:t>
            </a:r>
            <a:br>
              <a:rPr lang="en-US"/>
            </a:br>
            <a:r>
              <a:rPr lang="en-US"/>
              <a:t>Instead of writing the same code in multiple places, you can encapsulate that logic in a function and call it whenever needed. This makes your code more efficient and less error-prone. If the logic needs to be updated, you only have to change the function definition rather than updating multiple parts of the code.</a:t>
            </a:r>
          </a:p>
          <a:p>
            <a:pPr marL="914400" lvl="1" indent="-298450"/>
            <a:r>
              <a:rPr lang="en-US" b="1"/>
              <a:t>Ease of Maintenance</a:t>
            </a:r>
            <a:r>
              <a:rPr lang="en-US"/>
              <a:t>:</a:t>
            </a:r>
            <a:br>
              <a:rPr lang="en-US"/>
            </a:br>
            <a:r>
              <a:rPr lang="en-US"/>
              <a:t>When you use functions, maintaining and updating your code becomes easier. If there’s an error in a function or if the logic changes, you can fix it in one place, and the changes will automatically reflect everywhere the function is called.</a:t>
            </a:r>
          </a:p>
          <a:p>
            <a:pPr marL="914400" lvl="1" indent="-298450"/>
            <a:r>
              <a:rPr lang="en-US" b="1"/>
              <a:t>Simplifies Complex Logic</a:t>
            </a:r>
            <a:r>
              <a:rPr lang="en-US"/>
              <a:t>:</a:t>
            </a:r>
            <a:br>
              <a:rPr lang="en-US"/>
            </a:br>
            <a:r>
              <a:rPr lang="en-US"/>
              <a:t>In scenarios where your code needs to perform complex operations, wrapping that logic in a function makes it easy to reuse in different contexts. You avoid having to rewrite complex logic multiple times, reducing the chances of bugs and improving performance. </a:t>
            </a:r>
          </a:p>
          <a:p>
            <a:pPr marL="914400" lvl="1" indent="-298450"/>
            <a:r>
              <a:rPr lang="en-US" b="1"/>
              <a:t>Modular Design</a:t>
            </a:r>
            <a:r>
              <a:rPr lang="en-US"/>
              <a:t>:</a:t>
            </a:r>
            <a:br>
              <a:rPr lang="en-US"/>
            </a:br>
            <a:r>
              <a:rPr lang="en-US"/>
              <a:t>Functions encourage a modular design approach, where you build your program as a collection of smaller, independent functions. Each function serves a specific purpose and can be reused in different parts of the program without rewriting code. This also makes it easier to test individual functions for correctness.</a:t>
            </a:r>
          </a:p>
          <a:p>
            <a:pPr marL="615950" lvl="1" indent="0">
              <a:buNone/>
            </a:pPr>
            <a:endParaRPr lang="en-US"/>
          </a:p>
          <a:p>
            <a:pPr marL="158750" indent="0">
              <a:buNone/>
            </a:pPr>
            <a:endParaRPr lang="en-US"/>
          </a:p>
        </p:txBody>
      </p:sp>
      <p:sp>
        <p:nvSpPr>
          <p:cNvPr id="4" name="Slide Number Placeholder 3"/>
          <p:cNvSpPr>
            <a:spLocks noGrp="1"/>
          </p:cNvSpPr>
          <p:nvPr>
            <p:ph type="sldNum" sz="quarter" idx="5"/>
          </p:nvPr>
        </p:nvSpPr>
        <p:spPr/>
        <p:txBody>
          <a:bodyPr/>
          <a:lstStyle/>
          <a:p>
            <a:fld id="{F3065E4E-ABE4-4C79-8716-B93932D5FBD3}" type="slidenum">
              <a:rPr lang="en-IN" smtClean="0"/>
              <a:t>48</a:t>
            </a:fld>
            <a:endParaRPr lang="en-IN"/>
          </a:p>
        </p:txBody>
      </p:sp>
    </p:spTree>
    <p:extLst>
      <p:ext uri="{BB962C8B-B14F-4D97-AF65-F5344CB8AC3E}">
        <p14:creationId xmlns:p14="http://schemas.microsoft.com/office/powerpoint/2010/main" val="3855992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C8A1C251-22B7-AD00-630E-1299E6A4839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CA1CE001-F1B8-FD9B-2710-BFDEF67FF5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a:extLst>
              <a:ext uri="{FF2B5EF4-FFF2-40B4-BE49-F238E27FC236}">
                <a16:creationId xmlns:a16="http://schemas.microsoft.com/office/drawing/2014/main" id="{FB279FC2-14F7-4292-3CBF-ECBCB87B2A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5265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dirty="0">
                <a:solidFill>
                  <a:srgbClr val="213163"/>
                </a:solidFill>
              </a:rPr>
              <a:t>Learning Objectives</a:t>
            </a:r>
            <a:endParaRPr lang="en-IN" sz="1100" dirty="0">
              <a:solidFill>
                <a:srgbClr val="213163"/>
              </a:solidFill>
            </a:endParaRPr>
          </a:p>
          <a:p>
            <a:pPr marL="0" indent="0" algn="just">
              <a:buFont typeface="Arial"/>
              <a:buNone/>
            </a:pPr>
            <a:endParaRPr lang="en-US" sz="1100" dirty="0"/>
          </a:p>
          <a:p>
            <a:pPr marL="285750" indent="-285750" algn="just">
              <a:buFont typeface="Arial"/>
              <a:buChar char="•"/>
            </a:pPr>
            <a:r>
              <a:rPr lang="en-US" sz="1100" dirty="0"/>
              <a:t>Create line, bar, pie, and scatter charts in Excel to effectively visualize data trends, comparisons, proportions, and relationships.</a:t>
            </a:r>
          </a:p>
          <a:p>
            <a:pPr marL="285750" indent="-285750" algn="just">
              <a:buFont typeface="Arial"/>
              <a:buChar char="•"/>
            </a:pPr>
            <a:r>
              <a:rPr lang="en-US" sz="1100" dirty="0"/>
              <a:t>Apply customization techniques such as adding titles, labels, and legends, and adjusting styles to enhance chart clarity and visual impact.</a:t>
            </a:r>
          </a:p>
          <a:p>
            <a:pPr marL="285750" indent="-285750" algn="just">
              <a:buFont typeface="Arial"/>
              <a:buChar char="•"/>
            </a:pPr>
            <a:r>
              <a:rPr lang="en-US" sz="1100" dirty="0"/>
              <a:t>Utilize Excel's data visualization tools to support data analysis and communicate insights effectively.</a:t>
            </a:r>
            <a:endParaRPr lang="en-IN" sz="1100" dirty="0"/>
          </a:p>
          <a:p>
            <a:pPr marL="285750" indent="-285750" algn="just">
              <a:buChar char="•"/>
            </a:pPr>
            <a:r>
              <a:rPr lang="en-IN" sz="1100" dirty="0"/>
              <a:t>Define Python and identify its key features and advantages.</a:t>
            </a:r>
            <a:endParaRPr lang="en-US" dirty="0"/>
          </a:p>
          <a:p>
            <a:pPr marL="285750" indent="-285750" algn="just">
              <a:buChar char="•"/>
            </a:pPr>
            <a:r>
              <a:rPr lang="en-IN" sz="1100" dirty="0"/>
              <a:t>Recall the steps required for Python installation and setting up a development environment.</a:t>
            </a:r>
          </a:p>
          <a:p>
            <a:pPr marL="285750" indent="-285750" algn="just">
              <a:buChar char="•"/>
            </a:pPr>
            <a:r>
              <a:rPr lang="en-IN" sz="1100" dirty="0"/>
              <a:t>Describe the purpose of variables and different data types (integers, floats, strings, </a:t>
            </a:r>
            <a:r>
              <a:rPr lang="en-IN" sz="1100" dirty="0" err="1"/>
              <a:t>booleans</a:t>
            </a:r>
            <a:r>
              <a:rPr lang="en-IN" sz="1100" dirty="0"/>
              <a:t>).</a:t>
            </a:r>
          </a:p>
          <a:p>
            <a:pPr marL="285750" indent="-285750" algn="just">
              <a:buChar char="•"/>
            </a:pPr>
            <a:r>
              <a:rPr lang="en-IN" sz="1100" dirty="0"/>
              <a:t>Describe functions, including lambda functions, and their use in Python.</a:t>
            </a:r>
          </a:p>
          <a:p>
            <a:pPr marL="285750" indent="-285750" algn="just">
              <a:buChar char="•"/>
            </a:pPr>
            <a:r>
              <a:rPr lang="en-IN" sz="1100" dirty="0"/>
              <a:t>Create and use custom functions to organize code.</a:t>
            </a:r>
            <a:endParaRPr lang="en-IN" dirty="0"/>
          </a:p>
          <a:p>
            <a:pPr marL="285750" indent="-285750" algn="just">
              <a:buChar char="•"/>
            </a:pPr>
            <a:r>
              <a:rPr lang="en-IN" sz="1100" dirty="0"/>
              <a:t>Create a basic class with attributes and methods.</a:t>
            </a:r>
          </a:p>
          <a:p>
            <a:pPr marL="285750" indent="-285750" algn="just">
              <a:buChar char="•"/>
            </a:pPr>
            <a:r>
              <a:rPr lang="en-IN" sz="1100" dirty="0"/>
              <a:t>Identify attributes as variables belonging to a class or object.</a:t>
            </a:r>
          </a:p>
          <a:p>
            <a:pPr marL="285750" indent="-285750">
              <a:buChar char="•"/>
            </a:pPr>
            <a:endParaRPr lang="en-IN" sz="1100" dirty="0"/>
          </a:p>
          <a:p>
            <a:pPr marL="0" indent="0">
              <a:buNone/>
            </a:pPr>
            <a:endParaRPr lang="en-US" b="0"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3751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a:buNone/>
            </a:pPr>
            <a:r>
              <a:rPr lang="en-US" b="1">
                <a:solidFill>
                  <a:srgbClr val="000000"/>
                </a:solidFill>
                <a:highlight>
                  <a:srgbClr val="F5F5F5"/>
                </a:highlight>
                <a:latin typeface="Calibri"/>
                <a:ea typeface="Calibri"/>
                <a:cs typeface="Calibri"/>
              </a:rPr>
              <a:t>Type of Function of Python</a:t>
            </a:r>
            <a:endParaRPr lang="en-US" b="1">
              <a:ea typeface="Calibri"/>
              <a:cs typeface="Calibri"/>
            </a:endParaRPr>
          </a:p>
          <a:p>
            <a:r>
              <a:rPr lang="en-US">
                <a:highlight>
                  <a:srgbClr val="F5F5F5"/>
                </a:highlight>
              </a:rPr>
              <a:t>In Python, functions are a fundamental part of the language that allow you to encapsulate code into reusable blocks. Functions in Python can be categorized based on their structure, usage, and how they are defined. </a:t>
            </a:r>
            <a:endParaRPr lang="en-US" b="0">
              <a:highlight>
                <a:srgbClr val="F5F5F5"/>
              </a:highlight>
              <a:ea typeface="Calibri"/>
              <a:cs typeface="Calibri"/>
            </a:endParaRPr>
          </a:p>
          <a:p>
            <a:pPr lvl="1"/>
            <a:r>
              <a:rPr lang="en-US" b="1">
                <a:highlight>
                  <a:srgbClr val="F5F5F5"/>
                </a:highlight>
              </a:rPr>
              <a:t>Built-in Functions</a:t>
            </a:r>
            <a:r>
              <a:rPr lang="en-US">
                <a:highlight>
                  <a:srgbClr val="F5F5F5"/>
                </a:highlight>
              </a:rPr>
              <a:t>: Predefined in Python, available without any imports.</a:t>
            </a:r>
            <a:endParaRPr lang="en-US" b="0">
              <a:highlight>
                <a:srgbClr val="F5F5F5"/>
              </a:highlight>
            </a:endParaRPr>
          </a:p>
          <a:p>
            <a:pPr lvl="1"/>
            <a:r>
              <a:rPr lang="en-US" b="1">
                <a:highlight>
                  <a:srgbClr val="F5F5F5"/>
                </a:highlight>
              </a:rPr>
              <a:t>User-defined Functions</a:t>
            </a:r>
            <a:r>
              <a:rPr lang="en-US">
                <a:highlight>
                  <a:srgbClr val="F5F5F5"/>
                </a:highlight>
              </a:rPr>
              <a:t>: Defined by the user for specific tasks.</a:t>
            </a:r>
          </a:p>
          <a:p>
            <a:pPr marL="615950" lvl="1" indent="0">
              <a:buNone/>
            </a:pPr>
            <a:endParaRPr lang="en-US"/>
          </a:p>
          <a:p>
            <a:pPr marL="158750" indent="0">
              <a:buNone/>
            </a:pPr>
            <a:endParaRPr lang="en-US">
              <a:highlight>
                <a:srgbClr val="F5F5F5"/>
              </a:highlight>
              <a:ea typeface="Calibri"/>
              <a:cs typeface="Calibri"/>
            </a:endParaRPr>
          </a:p>
          <a:p>
            <a:pPr marL="158750" indent="0">
              <a:buNone/>
            </a:pPr>
            <a:r>
              <a:rPr lang="en-US" b="1"/>
              <a:t>Built-in Function</a:t>
            </a:r>
          </a:p>
          <a:p>
            <a:r>
              <a:rPr lang="en-US"/>
              <a:t>Built-in functions in Python are predefined functions that are part of the Python standard library. These functions are always available and do not require any import statements or additional code to use. You can call them directly without needing to define them yourself.</a:t>
            </a:r>
          </a:p>
          <a:p>
            <a:endParaRPr lang="en-US"/>
          </a:p>
          <a:p>
            <a:pPr marL="158750" indent="0">
              <a:buNone/>
            </a:pPr>
            <a:r>
              <a:rPr lang="en-US" b="1"/>
              <a:t>Examples:</a:t>
            </a:r>
          </a:p>
          <a:p>
            <a:r>
              <a:rPr lang="en-US" b="1"/>
              <a:t>print()</a:t>
            </a:r>
            <a:r>
              <a:rPr lang="en-US"/>
              <a:t>:</a:t>
            </a:r>
            <a:br>
              <a:rPr lang="en-US"/>
            </a:br>
            <a:r>
              <a:rPr lang="en-US"/>
              <a:t>This function outputs data to the console. It is one of the most frequently used built-in functions.</a:t>
            </a:r>
            <a:br>
              <a:rPr lang="en-US"/>
            </a:br>
            <a:r>
              <a:rPr lang="en-US"/>
              <a:t>print("Hello, World!")</a:t>
            </a:r>
          </a:p>
          <a:p>
            <a:endParaRPr lang="en-US">
              <a:highlight>
                <a:srgbClr val="F5F5F5"/>
              </a:highlight>
              <a:ea typeface="Calibri"/>
              <a:cs typeface="Calibri"/>
            </a:endParaRPr>
          </a:p>
          <a:p>
            <a:r>
              <a:rPr lang="en-US" b="1" err="1"/>
              <a:t>len</a:t>
            </a:r>
            <a:r>
              <a:rPr lang="en-US" b="1"/>
              <a:t>()</a:t>
            </a:r>
            <a:r>
              <a:rPr lang="en-US"/>
              <a:t>:</a:t>
            </a:r>
            <a:br>
              <a:rPr lang="en-US"/>
            </a:br>
            <a:r>
              <a:rPr lang="en-US"/>
              <a:t>This function returns the length (the number of items) of an object like a list, string, tuple, or other </a:t>
            </a:r>
            <a:r>
              <a:rPr lang="en-US" err="1"/>
              <a:t>iterable</a:t>
            </a:r>
            <a:r>
              <a:rPr lang="en-US"/>
              <a:t>. It helps you quickly determine how many elements are in a container.</a:t>
            </a:r>
            <a:br>
              <a:rPr lang="en-US"/>
            </a:br>
            <a:r>
              <a:rPr lang="en-US" err="1"/>
              <a:t>my_list</a:t>
            </a:r>
            <a:r>
              <a:rPr lang="en-US"/>
              <a:t> = [1, 2, 3, 4] print(</a:t>
            </a:r>
            <a:r>
              <a:rPr lang="en-US" err="1"/>
              <a:t>len</a:t>
            </a:r>
            <a:r>
              <a:rPr lang="en-US"/>
              <a:t>(</a:t>
            </a:r>
            <a:r>
              <a:rPr lang="en-US" err="1"/>
              <a:t>my_list</a:t>
            </a:r>
            <a:r>
              <a:rPr lang="en-US"/>
              <a:t>)) # Output: 4</a:t>
            </a:r>
          </a:p>
          <a:p>
            <a:endParaRPr lang="en-US"/>
          </a:p>
          <a:p>
            <a:r>
              <a:rPr lang="en-US" b="1"/>
              <a:t>type()</a:t>
            </a:r>
            <a:r>
              <a:rPr lang="en-US"/>
              <a:t>:</a:t>
            </a:r>
            <a:br>
              <a:rPr lang="en-US"/>
            </a:br>
            <a:r>
              <a:rPr lang="en-US"/>
              <a:t>This function returns the type of an object, which is useful when you want to check the data type of a variable or object.</a:t>
            </a:r>
            <a:br>
              <a:rPr lang="en-US"/>
            </a:br>
            <a:r>
              <a:rPr lang="en-US"/>
              <a:t>x = 10 print(type(x)) # Output: &lt;class 'int’&gt;</a:t>
            </a:r>
          </a:p>
          <a:p>
            <a:endParaRPr lang="en-US"/>
          </a:p>
          <a:p>
            <a:endParaRPr lang="en-US"/>
          </a:p>
          <a:p>
            <a:pPr marL="158750" indent="0">
              <a:buNone/>
            </a:pPr>
            <a:r>
              <a:rPr lang="en-US" b="1"/>
              <a:t>User-defined functions </a:t>
            </a:r>
          </a:p>
          <a:p>
            <a:r>
              <a:rPr lang="en-US"/>
              <a:t>User-defined functions are functions that you create yourself to perform specific tasks or operations in your program. Unlike built-in functions, these are custom-made and serve specific needs within your code. They help organize your code into manageable chunks, especially when solving complex problems.</a:t>
            </a:r>
          </a:p>
          <a:p>
            <a:pPr marL="158750" indent="0">
              <a:buNone/>
            </a:pPr>
            <a:r>
              <a:rPr lang="en-US" b="1">
                <a:highlight>
                  <a:srgbClr val="F5F5F5"/>
                </a:highlight>
                <a:ea typeface="Calibri"/>
                <a:cs typeface="Calibri"/>
              </a:rPr>
              <a:t>Example:</a:t>
            </a:r>
          </a:p>
          <a:p>
            <a:pPr marL="615950" lvl="1" indent="0">
              <a:buNone/>
            </a:pPr>
            <a:r>
              <a:rPr lang="en-US">
                <a:highlight>
                  <a:srgbClr val="F5F5F5"/>
                </a:highlight>
                <a:ea typeface="Calibri"/>
                <a:cs typeface="Calibri"/>
              </a:rPr>
              <a:t>def </a:t>
            </a:r>
            <a:r>
              <a:rPr lang="en-US" err="1">
                <a:highlight>
                  <a:srgbClr val="F5F5F5"/>
                </a:highlight>
                <a:ea typeface="Calibri"/>
                <a:cs typeface="Calibri"/>
              </a:rPr>
              <a:t>add_numbers</a:t>
            </a:r>
            <a:r>
              <a:rPr lang="en-US">
                <a:highlight>
                  <a:srgbClr val="F5F5F5"/>
                </a:highlight>
                <a:ea typeface="Calibri"/>
                <a:cs typeface="Calibri"/>
              </a:rPr>
              <a:t>(a, b):</a:t>
            </a:r>
          </a:p>
          <a:p>
            <a:pPr marL="615950" lvl="1" indent="0">
              <a:buNone/>
            </a:pPr>
            <a:r>
              <a:rPr lang="en-US">
                <a:highlight>
                  <a:srgbClr val="F5F5F5"/>
                </a:highlight>
                <a:ea typeface="Calibri"/>
                <a:cs typeface="Calibri"/>
              </a:rPr>
              <a:t>    result = a + b</a:t>
            </a:r>
          </a:p>
          <a:p>
            <a:pPr marL="615950" lvl="1" indent="0">
              <a:buNone/>
            </a:pPr>
            <a:r>
              <a:rPr lang="en-US">
                <a:highlight>
                  <a:srgbClr val="F5F5F5"/>
                </a:highlight>
                <a:ea typeface="Calibri"/>
                <a:cs typeface="Calibri"/>
              </a:rPr>
              <a:t>    return result</a:t>
            </a:r>
          </a:p>
          <a:p>
            <a:endParaRPr lang="en-US">
              <a:highlight>
                <a:srgbClr val="F5F5F5"/>
              </a:highlight>
              <a:ea typeface="Calibri"/>
              <a:cs typeface="Calibri"/>
            </a:endParaRPr>
          </a:p>
          <a:p>
            <a:pPr marL="158750" indent="0">
              <a:buNone/>
            </a:pPr>
            <a:r>
              <a:rPr lang="en-US">
                <a:highlight>
                  <a:srgbClr val="F5F5F5"/>
                </a:highlight>
                <a:ea typeface="Calibri"/>
                <a:cs typeface="Calibri"/>
              </a:rPr>
              <a:t># Calling the function</a:t>
            </a:r>
          </a:p>
          <a:p>
            <a:pPr marL="615950" lvl="1" indent="0">
              <a:buNone/>
            </a:pPr>
            <a:r>
              <a:rPr lang="en-US" err="1">
                <a:highlight>
                  <a:srgbClr val="F5F5F5"/>
                </a:highlight>
                <a:ea typeface="Calibri"/>
                <a:cs typeface="Calibri"/>
              </a:rPr>
              <a:t>sum_result</a:t>
            </a:r>
            <a:r>
              <a:rPr lang="en-US">
                <a:highlight>
                  <a:srgbClr val="F5F5F5"/>
                </a:highlight>
                <a:ea typeface="Calibri"/>
                <a:cs typeface="Calibri"/>
              </a:rPr>
              <a:t> = </a:t>
            </a:r>
            <a:r>
              <a:rPr lang="en-US" err="1">
                <a:highlight>
                  <a:srgbClr val="F5F5F5"/>
                </a:highlight>
                <a:ea typeface="Calibri"/>
                <a:cs typeface="Calibri"/>
              </a:rPr>
              <a:t>add_numbers</a:t>
            </a:r>
            <a:r>
              <a:rPr lang="en-US">
                <a:highlight>
                  <a:srgbClr val="F5F5F5"/>
                </a:highlight>
                <a:ea typeface="Calibri"/>
                <a:cs typeface="Calibri"/>
              </a:rPr>
              <a:t>(5, 3)</a:t>
            </a:r>
          </a:p>
          <a:p>
            <a:pPr marL="615950" lvl="1" indent="0">
              <a:buNone/>
            </a:pPr>
            <a:r>
              <a:rPr lang="en-US">
                <a:highlight>
                  <a:srgbClr val="F5F5F5"/>
                </a:highlight>
                <a:ea typeface="Calibri"/>
                <a:cs typeface="Calibri"/>
              </a:rPr>
              <a:t>print(</a:t>
            </a:r>
            <a:r>
              <a:rPr lang="en-US" err="1">
                <a:highlight>
                  <a:srgbClr val="F5F5F5"/>
                </a:highlight>
                <a:ea typeface="Calibri"/>
                <a:cs typeface="Calibri"/>
              </a:rPr>
              <a:t>sum_result</a:t>
            </a:r>
            <a:r>
              <a:rPr lang="en-US">
                <a:highlight>
                  <a:srgbClr val="F5F5F5"/>
                </a:highlight>
                <a:ea typeface="Calibri"/>
                <a:cs typeface="Calibri"/>
              </a:rPr>
              <a:t>)  # Output: 8</a:t>
            </a:r>
          </a:p>
          <a:p>
            <a:pPr marL="158750" indent="0">
              <a:buNone/>
            </a:pPr>
            <a:endParaRPr lang="en-US"/>
          </a:p>
          <a:p>
            <a:pPr marL="158750" indent="0">
              <a:buNone/>
            </a:pPr>
            <a:r>
              <a:rPr lang="en-US"/>
              <a:t>In this example, </a:t>
            </a:r>
            <a:r>
              <a:rPr lang="en-US" err="1"/>
              <a:t>add_numbers</a:t>
            </a:r>
            <a:r>
              <a:rPr lang="en-US"/>
              <a:t> is a user-defined function that takes two parameters, a and b. It adds them together and returns the result.</a:t>
            </a:r>
            <a:endParaRPr lang="en-US">
              <a:highlight>
                <a:srgbClr val="F5F5F5"/>
              </a:highlight>
              <a:ea typeface="Calibri"/>
              <a:cs typeface="Calibri"/>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50</a:t>
            </a:fld>
            <a:endParaRPr lang="en-IN"/>
          </a:p>
        </p:txBody>
      </p:sp>
    </p:spTree>
    <p:extLst>
      <p:ext uri="{BB962C8B-B14F-4D97-AF65-F5344CB8AC3E}">
        <p14:creationId xmlns:p14="http://schemas.microsoft.com/office/powerpoint/2010/main" val="2988022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a:t>Functions in Python: A Detailed Explanation</a:t>
            </a:r>
          </a:p>
          <a:p>
            <a:r>
              <a:rPr lang="en-US"/>
              <a:t>In Python, </a:t>
            </a:r>
            <a:r>
              <a:rPr lang="en-US" b="1"/>
              <a:t>functions</a:t>
            </a:r>
            <a:r>
              <a:rPr lang="en-US"/>
              <a:t> are a core programming construct that allow you to group a set of instructions into a reusable block of code. Functions make your code more organized, efficient, and modular. By defining a function, you can execute a specific task multiple times without having to rewrite the code.</a:t>
            </a:r>
          </a:p>
          <a:p>
            <a:r>
              <a:rPr lang="en-US"/>
              <a:t>A function in Python is defined using the def keyword, followed by a function name, a list of optional parameters in parentheses, and a code block that performs the function's tasks. Optionally, a function can return a value to the caller using the return statement.</a:t>
            </a:r>
          </a:p>
          <a:p>
            <a:pPr marL="158750" indent="0">
              <a:buNone/>
            </a:pPr>
            <a:endParaRPr lang="en-US" b="1"/>
          </a:p>
          <a:p>
            <a:pPr marL="158750" indent="0">
              <a:buNone/>
            </a:pPr>
            <a:r>
              <a:rPr lang="en-US" b="1"/>
              <a:t>Basic Syntax:</a:t>
            </a:r>
          </a:p>
          <a:p>
            <a:pPr marL="158750" indent="0" rtl="0">
              <a:buNone/>
            </a:pPr>
            <a:r>
              <a:rPr lang="en-US"/>
              <a:t>	</a:t>
            </a:r>
            <a:r>
              <a:rPr lang="en-US">
                <a:latin typeface="Consolas" panose="020B0609020204030204" pitchFamily="49" charset="0"/>
              </a:rPr>
              <a:t>def </a:t>
            </a:r>
            <a:r>
              <a:rPr lang="en-US" err="1">
                <a:latin typeface="Consolas" panose="020B0609020204030204" pitchFamily="49" charset="0"/>
              </a:rPr>
              <a:t>function_name</a:t>
            </a:r>
            <a:r>
              <a:rPr lang="en-US">
                <a:latin typeface="Consolas" panose="020B0609020204030204" pitchFamily="49" charset="0"/>
              </a:rPr>
              <a:t>(parameters): </a:t>
            </a:r>
          </a:p>
          <a:p>
            <a:pPr marL="158750" indent="0" rtl="0">
              <a:buNone/>
            </a:pPr>
            <a:r>
              <a:rPr lang="en-US">
                <a:latin typeface="Consolas" panose="020B0609020204030204" pitchFamily="49" charset="0"/>
              </a:rPr>
              <a:t>	       # Code block </a:t>
            </a:r>
          </a:p>
          <a:p>
            <a:pPr marL="158750" indent="0" rtl="0">
              <a:buNone/>
            </a:pPr>
            <a:r>
              <a:rPr lang="en-US">
                <a:latin typeface="Consolas" panose="020B0609020204030204" pitchFamily="49" charset="0"/>
              </a:rPr>
              <a:t>	       return value # Optional</a:t>
            </a:r>
            <a:r>
              <a:rPr lang="en-US"/>
              <a:t> </a:t>
            </a:r>
          </a:p>
          <a:p>
            <a:pPr marL="158750" indent="0" rtl="0">
              <a:buNone/>
            </a:pPr>
            <a:endParaRPr lang="en-US"/>
          </a:p>
          <a:p>
            <a:pPr marL="158750" indent="0">
              <a:buNone/>
            </a:pPr>
            <a:r>
              <a:rPr lang="en-US" b="1"/>
              <a:t>Key Components of a Function</a:t>
            </a:r>
          </a:p>
          <a:p>
            <a:pPr marL="158750" indent="0">
              <a:buFont typeface="+mj-lt"/>
              <a:buNone/>
            </a:pPr>
            <a:r>
              <a:rPr lang="en-US" b="1"/>
              <a:t>1.  def Keyword</a:t>
            </a:r>
            <a:r>
              <a:rPr lang="en-US"/>
              <a:t>: The def keyword is used to define a new function in Python. It tells the interpreter that a function is being created.</a:t>
            </a:r>
          </a:p>
          <a:p>
            <a:pPr marL="158750" indent="0">
              <a:buFont typeface="+mj-lt"/>
              <a:buNone/>
            </a:pPr>
            <a:r>
              <a:rPr lang="en-US"/>
              <a:t>Example:</a:t>
            </a:r>
          </a:p>
          <a:p>
            <a:pPr marL="158750" indent="0" rtl="0">
              <a:buFont typeface="+mj-lt"/>
              <a:buNone/>
            </a:pPr>
            <a:r>
              <a:rPr lang="en-US"/>
              <a:t>	def greet(): </a:t>
            </a:r>
          </a:p>
          <a:p>
            <a:pPr marL="158750" indent="0" rtl="0">
              <a:buFont typeface="+mj-lt"/>
              <a:buNone/>
            </a:pPr>
            <a:r>
              <a:rPr lang="en-US"/>
              <a:t>	      print("Hello, World!") </a:t>
            </a:r>
          </a:p>
          <a:p>
            <a:pPr marL="158750" indent="0" rtl="0">
              <a:buFont typeface="+mj-lt"/>
              <a:buNone/>
            </a:pPr>
            <a:endParaRPr lang="en-US"/>
          </a:p>
          <a:p>
            <a:pPr marL="158750" indent="0">
              <a:buFont typeface="+mj-lt"/>
              <a:buNone/>
            </a:pPr>
            <a:r>
              <a:rPr lang="en-US" b="1"/>
              <a:t>2.  Function Name</a:t>
            </a:r>
            <a:r>
              <a:rPr lang="en-US"/>
              <a:t>: The function's name should be descriptive and give a clear indication of what the function does. This makes the code more readable and maintainable. The naming convention usually follows </a:t>
            </a:r>
            <a:r>
              <a:rPr lang="en-US" b="1" err="1"/>
              <a:t>snake_case</a:t>
            </a:r>
            <a:r>
              <a:rPr lang="en-US"/>
              <a:t> (lowercase words separated by underscores).</a:t>
            </a:r>
          </a:p>
          <a:p>
            <a:pPr marL="158750" indent="0">
              <a:buFont typeface="+mj-lt"/>
              <a:buNone/>
            </a:pPr>
            <a:r>
              <a:rPr lang="en-US"/>
              <a:t>Example:</a:t>
            </a:r>
          </a:p>
          <a:p>
            <a:pPr marL="158750" indent="0" rtl="0">
              <a:buFont typeface="+mj-lt"/>
              <a:buNone/>
            </a:pPr>
            <a:r>
              <a:rPr lang="en-US"/>
              <a:t>	def </a:t>
            </a:r>
            <a:r>
              <a:rPr lang="en-US" err="1"/>
              <a:t>calculate_sum</a:t>
            </a:r>
            <a:r>
              <a:rPr lang="en-US"/>
              <a:t>(): </a:t>
            </a:r>
          </a:p>
          <a:p>
            <a:pPr marL="158750" indent="0" rtl="0">
              <a:buFont typeface="+mj-lt"/>
              <a:buNone/>
            </a:pPr>
            <a:r>
              <a:rPr lang="en-US"/>
              <a:t>	      pass # Placeholder for the function code</a:t>
            </a:r>
          </a:p>
          <a:p>
            <a:pPr marL="158750" indent="0" rtl="0">
              <a:buFont typeface="+mj-lt"/>
              <a:buNone/>
            </a:pPr>
            <a:r>
              <a:rPr lang="en-US"/>
              <a:t> </a:t>
            </a:r>
          </a:p>
          <a:p>
            <a:pPr marL="158750" indent="0">
              <a:buFont typeface="+mj-lt"/>
              <a:buNone/>
            </a:pPr>
            <a:r>
              <a:rPr lang="en-US" b="1"/>
              <a:t>3.   Parameters</a:t>
            </a:r>
            <a:r>
              <a:rPr lang="en-US"/>
              <a:t>: Parameters (also called </a:t>
            </a:r>
            <a:r>
              <a:rPr lang="en-US" b="1"/>
              <a:t>arguments</a:t>
            </a:r>
            <a:r>
              <a:rPr lang="en-US"/>
              <a:t>) are variables that you can pass into the function when you call it. They allow the function to perform operations on different inputs. Parameters are optional — if the function doesn't need any inputs, parentheses can be left empty.</a:t>
            </a:r>
          </a:p>
          <a:p>
            <a:pPr marL="158750" indent="0">
              <a:buFont typeface="+mj-lt"/>
              <a:buNone/>
            </a:pPr>
            <a:r>
              <a:rPr lang="en-US"/>
              <a:t>Example with parameters:</a:t>
            </a:r>
          </a:p>
          <a:p>
            <a:pPr marL="158750" indent="0">
              <a:buFont typeface="+mj-lt"/>
              <a:buNone/>
            </a:pPr>
            <a:endParaRPr lang="en-US"/>
          </a:p>
          <a:p>
            <a:pPr marL="158750" indent="0" rtl="0">
              <a:buNone/>
            </a:pPr>
            <a:r>
              <a:rPr lang="en-US"/>
              <a:t>	def greet(name): </a:t>
            </a:r>
          </a:p>
          <a:p>
            <a:pPr marL="158750" indent="0" rtl="0">
              <a:buNone/>
            </a:pPr>
            <a:r>
              <a:rPr lang="en-US"/>
              <a:t>	      print("Hello ”, name) </a:t>
            </a:r>
          </a:p>
          <a:p>
            <a:pPr marL="158750" indent="0" rtl="0">
              <a:buNone/>
            </a:pPr>
            <a:endParaRPr lang="en-US"/>
          </a:p>
          <a:p>
            <a:pPr marL="457200" indent="-298450"/>
            <a:r>
              <a:rPr lang="en-US"/>
              <a:t>When the function greet("Alice") is called, "Alice" is passed as the parameter name, and the output will be:</a:t>
            </a:r>
          </a:p>
          <a:p>
            <a:pPr marL="158750" indent="0" rtl="0">
              <a:buFont typeface="+mj-lt"/>
              <a:buNone/>
            </a:pPr>
            <a:r>
              <a:rPr lang="en-US"/>
              <a:t>	Hello, Alice! </a:t>
            </a:r>
          </a:p>
          <a:p>
            <a:pPr>
              <a:buFont typeface="+mj-lt"/>
              <a:buAutoNum type="arabicPeriod"/>
            </a:pPr>
            <a:endParaRPr lang="en-US" b="1"/>
          </a:p>
          <a:p>
            <a:pPr marL="158750" indent="0">
              <a:buFont typeface="+mj-lt"/>
              <a:buNone/>
            </a:pPr>
            <a:r>
              <a:rPr lang="en-US" b="1"/>
              <a:t>4.   Code Block</a:t>
            </a:r>
            <a:r>
              <a:rPr lang="en-US"/>
              <a:t>: The code block is the indented part of the function definition that contains the logic of the function. This is the part of the function that gets executed when the function is called. Proper indentation is required in Python to define the scope of the code block.</a:t>
            </a:r>
          </a:p>
          <a:p>
            <a:pPr marL="158750" indent="0">
              <a:buFont typeface="+mj-lt"/>
              <a:buNone/>
            </a:pPr>
            <a:r>
              <a:rPr lang="en-US"/>
              <a:t>Example:</a:t>
            </a:r>
          </a:p>
          <a:p>
            <a:pPr marL="158750" indent="0" rtl="0">
              <a:buFont typeface="+mj-lt"/>
              <a:buNone/>
            </a:pPr>
            <a:r>
              <a:rPr lang="en-US"/>
              <a:t>	def </a:t>
            </a:r>
            <a:r>
              <a:rPr lang="en-US" err="1"/>
              <a:t>add_numbers</a:t>
            </a:r>
            <a:r>
              <a:rPr lang="en-US"/>
              <a:t>(a, b): </a:t>
            </a:r>
          </a:p>
          <a:p>
            <a:pPr marL="158750" indent="0" rtl="0">
              <a:buFont typeface="+mj-lt"/>
              <a:buNone/>
            </a:pPr>
            <a:r>
              <a:rPr lang="en-US"/>
              <a:t>	      result = a + b # Code block to add two numbers </a:t>
            </a:r>
          </a:p>
          <a:p>
            <a:pPr marL="158750" indent="0" rtl="0">
              <a:buFont typeface="+mj-lt"/>
              <a:buNone/>
            </a:pPr>
            <a:r>
              <a:rPr lang="en-US"/>
              <a:t>	      print(result)</a:t>
            </a:r>
          </a:p>
          <a:p>
            <a:pPr marL="158750" indent="0" rtl="0">
              <a:buFont typeface="+mj-lt"/>
              <a:buNone/>
            </a:pPr>
            <a:r>
              <a:rPr lang="en-US"/>
              <a:t> </a:t>
            </a:r>
          </a:p>
          <a:p>
            <a:pPr marL="158750" indent="0">
              <a:buFont typeface="+mj-lt"/>
              <a:buNone/>
            </a:pPr>
            <a:r>
              <a:rPr lang="en-US" b="1"/>
              <a:t>5.    Return Statement</a:t>
            </a:r>
            <a:r>
              <a:rPr lang="en-US"/>
              <a:t>: The return statement is used to send the result of the function back to the part of the code that called the function. It is optional, but very useful when you want the function to output a value for further processing.</a:t>
            </a:r>
          </a:p>
          <a:p>
            <a:pPr marL="158750" indent="0">
              <a:buFont typeface="+mj-lt"/>
              <a:buNone/>
            </a:pPr>
            <a:r>
              <a:rPr lang="en-US"/>
              <a:t>Example with a return statement:</a:t>
            </a:r>
          </a:p>
          <a:p>
            <a:pPr marL="158750" indent="0" rtl="0">
              <a:buFont typeface="+mj-lt"/>
              <a:buNone/>
            </a:pPr>
            <a:r>
              <a:rPr lang="en-US"/>
              <a:t>	def multiply(a, b): </a:t>
            </a:r>
          </a:p>
          <a:p>
            <a:pPr marL="158750" indent="0" rtl="0">
              <a:buFont typeface="+mj-lt"/>
              <a:buNone/>
            </a:pPr>
            <a:r>
              <a:rPr lang="en-US"/>
              <a:t>	      return a * b </a:t>
            </a:r>
          </a:p>
          <a:p>
            <a:pPr marL="158750" indent="0">
              <a:buFont typeface="+mj-lt"/>
              <a:buNone/>
            </a:pPr>
            <a:endParaRPr lang="en-US"/>
          </a:p>
          <a:p>
            <a:pPr marL="158750" indent="0">
              <a:buFont typeface="+mj-lt"/>
              <a:buNone/>
            </a:pPr>
            <a:r>
              <a:rPr lang="en-US"/>
              <a:t>In this example, the function multiply(3, 4) will return 12, which can be used in other parts of the code.</a:t>
            </a:r>
          </a:p>
          <a:p>
            <a:pPr marL="158750" indent="0">
              <a:buNone/>
            </a:pPr>
            <a:endParaRPr lang="en-US">
              <a:solidFill>
                <a:srgbClr val="000000"/>
              </a:solidFill>
              <a:highlight>
                <a:srgbClr val="F5F5F5"/>
              </a:highlight>
              <a:latin typeface="Calibri"/>
              <a:ea typeface="Calibri"/>
              <a:cs typeface="Calibri"/>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51</a:t>
            </a:fld>
            <a:endParaRPr lang="en-IN"/>
          </a:p>
        </p:txBody>
      </p:sp>
    </p:spTree>
    <p:extLst>
      <p:ext uri="{BB962C8B-B14F-4D97-AF65-F5344CB8AC3E}">
        <p14:creationId xmlns:p14="http://schemas.microsoft.com/office/powerpoint/2010/main" val="633851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altLang="en-US" b="1">
                <a:solidFill>
                  <a:srgbClr val="000000"/>
                </a:solidFill>
                <a:highlight>
                  <a:srgbClr val="F5F5F5"/>
                </a:highlight>
                <a:latin typeface="Calibri" panose="020F0502020204030204" pitchFamily="34" charset="0"/>
              </a:rPr>
              <a:t>Calling a Function</a:t>
            </a:r>
            <a:endParaRPr lang="en-US" altLang="en-US">
              <a:solidFill>
                <a:srgbClr val="000000"/>
              </a:solidFill>
              <a:highlight>
                <a:srgbClr val="F5F5F5"/>
              </a:highlight>
              <a:latin typeface="Calibri" panose="020F0502020204030204" pitchFamily="34" charset="0"/>
            </a:endParaRPr>
          </a:p>
          <a:p>
            <a:r>
              <a:rPr lang="en-US">
                <a:solidFill>
                  <a:srgbClr val="000000"/>
                </a:solidFill>
                <a:highlight>
                  <a:srgbClr val="F5F5F5"/>
                </a:highlight>
                <a:latin typeface="Calibri" panose="020F0502020204030204" pitchFamily="34" charset="0"/>
              </a:rPr>
              <a:t>Once you have defined a function in Python, such as `def greet():` which prints 'Hello World!', you can call this function in your code whenever needed. </a:t>
            </a:r>
          </a:p>
          <a:p>
            <a:r>
              <a:rPr lang="en-US">
                <a:solidFill>
                  <a:srgbClr val="000000"/>
                </a:solidFill>
                <a:highlight>
                  <a:srgbClr val="F5F5F5"/>
                </a:highlight>
                <a:latin typeface="Calibri" panose="020F0502020204030204" pitchFamily="34" charset="0"/>
              </a:rPr>
              <a:t>To call the function, simply type its name followed by parentheses, as shown with `greet()`. This will execute the function and display 'Hello World!' each time it is called. </a:t>
            </a:r>
          </a:p>
          <a:p>
            <a:r>
              <a:rPr lang="en-US">
                <a:solidFill>
                  <a:srgbClr val="000000"/>
                </a:solidFill>
                <a:highlight>
                  <a:srgbClr val="F5F5F5"/>
                </a:highlight>
                <a:latin typeface="Calibri" panose="020F0502020204030204" pitchFamily="34" charset="0"/>
              </a:rPr>
              <a:t>After the function call, you can continue with other code, like printing 'Outside function'. If your function requires arguments, you include them within the parentheses. This allows you to reuse the function as many times as necessary throughout your code, promoting efficiency and modularity.</a:t>
            </a:r>
          </a:p>
          <a:p>
            <a:endParaRPr lang="en-US" altLang="en-US"/>
          </a:p>
          <a:p>
            <a:pPr marL="158750" indent="0">
              <a:buNone/>
            </a:pPr>
            <a:r>
              <a:rPr lang="en-US" altLang="en-US" sz="1200" b="1"/>
              <a:t>Note: </a:t>
            </a:r>
            <a:endParaRPr lang="en-US" altLang="en-US" sz="1100" b="1"/>
          </a:p>
          <a:p>
            <a:pPr marL="457200" indent="-298450"/>
            <a:r>
              <a:rPr lang="en-US" altLang="en-US" sz="1200"/>
              <a:t>When the function greet() is called, the program's control transfers to the function definition.</a:t>
            </a:r>
          </a:p>
          <a:p>
            <a:pPr marL="457200" indent="-298450"/>
            <a:r>
              <a:rPr lang="en-US" altLang="en-US" sz="1200"/>
              <a:t>All the code inside the function is executed.</a:t>
            </a:r>
          </a:p>
          <a:p>
            <a:pPr marL="457200" indent="-298450"/>
            <a:r>
              <a:rPr lang="en-US" altLang="en-US" sz="1200"/>
              <a:t>The control of the program jumps to the next statement after the function call.</a:t>
            </a:r>
          </a:p>
          <a:p>
            <a:endParaRPr lang="en-US" altLang="en-US" sz="1200"/>
          </a:p>
          <a:p>
            <a:pPr marL="158750" indent="0">
              <a:buNone/>
            </a:pPr>
            <a:r>
              <a:rPr lang="en-US" altLang="en-US" sz="1200" b="1"/>
              <a:t>Example : </a:t>
            </a:r>
          </a:p>
          <a:p>
            <a:pPr marL="158750" lvl="0" indent="0">
              <a:buNone/>
            </a:pPr>
            <a:r>
              <a:rPr lang="en-US" altLang="en-US" sz="1200"/>
              <a:t>def add(x, y):</a:t>
            </a:r>
          </a:p>
          <a:p>
            <a:pPr marL="158750" lvl="0" indent="0">
              <a:buNone/>
            </a:pPr>
            <a:r>
              <a:rPr lang="en-US" altLang="en-US" sz="1200"/>
              <a:t>    """Function to add two numbers"""</a:t>
            </a:r>
          </a:p>
          <a:p>
            <a:pPr marL="158750" lvl="0" indent="0">
              <a:buNone/>
            </a:pPr>
            <a:r>
              <a:rPr lang="en-US" altLang="en-US" sz="1200"/>
              <a:t>    return x + y</a:t>
            </a:r>
          </a:p>
          <a:p>
            <a:endParaRPr lang="en-US" altLang="en-US" sz="1200"/>
          </a:p>
          <a:p>
            <a:pPr marL="158750" indent="0">
              <a:buNone/>
            </a:pPr>
            <a:r>
              <a:rPr lang="en-US" altLang="en-US" sz="1200"/>
              <a:t>def subtract(x, y):</a:t>
            </a:r>
          </a:p>
          <a:p>
            <a:pPr marL="158750" indent="0">
              <a:buNone/>
            </a:pPr>
            <a:r>
              <a:rPr lang="en-US" altLang="en-US" sz="1200"/>
              <a:t>    """Function to subtract one number from another"""</a:t>
            </a:r>
          </a:p>
          <a:p>
            <a:pPr marL="158750" indent="0">
              <a:buNone/>
            </a:pPr>
            <a:r>
              <a:rPr lang="en-US" altLang="en-US" sz="1200"/>
              <a:t>    return x - y</a:t>
            </a:r>
          </a:p>
          <a:p>
            <a:pPr marL="158750" indent="0">
              <a:buNone/>
            </a:pPr>
            <a:endParaRPr lang="en-US" altLang="en-US" sz="1200"/>
          </a:p>
          <a:p>
            <a:pPr marL="158750" indent="0">
              <a:buNone/>
            </a:pPr>
            <a:r>
              <a:rPr lang="en-US" altLang="en-US" sz="1200"/>
              <a:t>def multiply(x, y):</a:t>
            </a:r>
          </a:p>
          <a:p>
            <a:pPr marL="158750" indent="0">
              <a:buNone/>
            </a:pPr>
            <a:r>
              <a:rPr lang="en-US" altLang="en-US" sz="1200"/>
              <a:t>    """Function to multiply two numbers"""</a:t>
            </a:r>
          </a:p>
          <a:p>
            <a:pPr marL="158750" indent="0">
              <a:buNone/>
            </a:pPr>
            <a:r>
              <a:rPr lang="en-US" altLang="en-US" sz="1200"/>
              <a:t>    return x * y</a:t>
            </a:r>
          </a:p>
          <a:p>
            <a:pPr marL="158750" indent="0">
              <a:buNone/>
            </a:pPr>
            <a:endParaRPr lang="en-US" altLang="en-US" sz="1200"/>
          </a:p>
          <a:p>
            <a:pPr marL="158750" indent="0">
              <a:buNone/>
            </a:pPr>
            <a:r>
              <a:rPr lang="en-US" altLang="en-US" sz="1200"/>
              <a:t>def divide(x, y):</a:t>
            </a:r>
          </a:p>
          <a:p>
            <a:pPr marL="158750" indent="0">
              <a:buNone/>
            </a:pPr>
            <a:r>
              <a:rPr lang="en-US" altLang="en-US" sz="1200"/>
              <a:t>    """Function to divide one number by another"""</a:t>
            </a:r>
          </a:p>
          <a:p>
            <a:pPr marL="158750" indent="0">
              <a:buNone/>
            </a:pPr>
            <a:r>
              <a:rPr lang="en-US" altLang="en-US" sz="1200"/>
              <a:t>    if y == 0:</a:t>
            </a:r>
          </a:p>
          <a:p>
            <a:pPr marL="158750" indent="0">
              <a:buNone/>
            </a:pPr>
            <a:r>
              <a:rPr lang="en-US" altLang="en-US" sz="1200"/>
              <a:t>        return "Error! Division by zero."</a:t>
            </a:r>
          </a:p>
          <a:p>
            <a:pPr marL="158750" indent="0">
              <a:buNone/>
            </a:pPr>
            <a:r>
              <a:rPr lang="en-US" altLang="en-US" sz="1200"/>
              <a:t>    return x / y</a:t>
            </a:r>
          </a:p>
          <a:p>
            <a:pPr marL="158750" indent="0">
              <a:buNone/>
            </a:pPr>
            <a:endParaRPr lang="en-US" altLang="en-US" sz="1200"/>
          </a:p>
          <a:p>
            <a:pPr marL="158750" indent="0">
              <a:buNone/>
            </a:pPr>
            <a:r>
              <a:rPr lang="en-US" altLang="en-US" sz="1200"/>
              <a:t>def main():</a:t>
            </a:r>
          </a:p>
          <a:p>
            <a:pPr marL="158750" indent="0">
              <a:buNone/>
            </a:pPr>
            <a:r>
              <a:rPr lang="en-US" altLang="en-US" sz="1200"/>
              <a:t>    """Main function to handle user input and call operations"""</a:t>
            </a:r>
          </a:p>
          <a:p>
            <a:pPr marL="158750" indent="0">
              <a:buNone/>
            </a:pPr>
            <a:r>
              <a:rPr lang="en-US" altLang="en-US" sz="1200"/>
              <a:t>    print("Select operation:")</a:t>
            </a:r>
          </a:p>
          <a:p>
            <a:pPr marL="158750" indent="0">
              <a:buNone/>
            </a:pPr>
            <a:r>
              <a:rPr lang="en-US" altLang="en-US" sz="1200"/>
              <a:t>    print("1. Add")</a:t>
            </a:r>
          </a:p>
          <a:p>
            <a:pPr marL="158750" indent="0">
              <a:buNone/>
            </a:pPr>
            <a:r>
              <a:rPr lang="en-US" altLang="en-US" sz="1200"/>
              <a:t>    print("2. Subtract")</a:t>
            </a:r>
          </a:p>
          <a:p>
            <a:pPr marL="158750" indent="0">
              <a:buNone/>
            </a:pPr>
            <a:r>
              <a:rPr lang="en-US" altLang="en-US" sz="1200"/>
              <a:t>    print("3. Multiply")</a:t>
            </a:r>
          </a:p>
          <a:p>
            <a:pPr marL="158750" indent="0">
              <a:buNone/>
            </a:pPr>
            <a:r>
              <a:rPr lang="en-US" altLang="en-US" sz="1200"/>
              <a:t>    print("4. Divide")</a:t>
            </a:r>
          </a:p>
          <a:p>
            <a:pPr marL="158750" indent="0">
              <a:buNone/>
            </a:pPr>
            <a:endParaRPr lang="en-US" altLang="en-US" sz="1200"/>
          </a:p>
          <a:p>
            <a:pPr marL="158750" indent="0">
              <a:buNone/>
            </a:pPr>
            <a:r>
              <a:rPr lang="en-US" altLang="en-US" sz="1200"/>
              <a:t>    choice = input("Enter choice(1/2/3/4): ")</a:t>
            </a:r>
          </a:p>
          <a:p>
            <a:pPr marL="158750" indent="0">
              <a:buNone/>
            </a:pPr>
            <a:endParaRPr lang="en-US" altLang="en-US" sz="1200"/>
          </a:p>
          <a:p>
            <a:pPr marL="158750" indent="0">
              <a:buNone/>
            </a:pPr>
            <a:r>
              <a:rPr lang="en-US" altLang="en-US" sz="1200"/>
              <a:t>    if choice in ['1', '2', '3', '4']:</a:t>
            </a:r>
          </a:p>
          <a:p>
            <a:pPr marL="158750" indent="0">
              <a:buNone/>
            </a:pPr>
            <a:r>
              <a:rPr lang="en-US" altLang="en-US" sz="1200"/>
              <a:t>        num1 = float(input("Enter first number: "))</a:t>
            </a:r>
          </a:p>
          <a:p>
            <a:pPr marL="158750" indent="0">
              <a:buNone/>
            </a:pPr>
            <a:r>
              <a:rPr lang="en-US" altLang="en-US" sz="1200"/>
              <a:t>        num2 = float(input("Enter second number: "))</a:t>
            </a:r>
          </a:p>
          <a:p>
            <a:pPr marL="158750" indent="0">
              <a:buNone/>
            </a:pPr>
            <a:endParaRPr lang="en-US" altLang="en-US" sz="1200"/>
          </a:p>
          <a:p>
            <a:pPr marL="158750" indent="0">
              <a:buNone/>
            </a:pPr>
            <a:r>
              <a:rPr lang="en-US" altLang="en-US" sz="1200"/>
              <a:t>        if choice == '1':</a:t>
            </a:r>
          </a:p>
          <a:p>
            <a:pPr marL="158750" indent="0">
              <a:buNone/>
            </a:pPr>
            <a:r>
              <a:rPr lang="en-US" altLang="en-US" sz="1200"/>
              <a:t>            print(</a:t>
            </a:r>
            <a:r>
              <a:rPr lang="en-US" altLang="en-US" sz="1200" err="1"/>
              <a:t>f"The</a:t>
            </a:r>
            <a:r>
              <a:rPr lang="en-US" altLang="en-US" sz="1200"/>
              <a:t> result is: {add(num1, num2)}")</a:t>
            </a:r>
          </a:p>
          <a:p>
            <a:pPr marL="158750" indent="0">
              <a:buNone/>
            </a:pPr>
            <a:endParaRPr lang="en-US" altLang="en-US" sz="1200"/>
          </a:p>
          <a:p>
            <a:pPr marL="158750" indent="0">
              <a:buNone/>
            </a:pPr>
            <a:r>
              <a:rPr lang="en-US" altLang="en-US" sz="1200"/>
              <a:t>        </a:t>
            </a:r>
            <a:r>
              <a:rPr lang="en-US" altLang="en-US" sz="1200" err="1"/>
              <a:t>elif</a:t>
            </a:r>
            <a:r>
              <a:rPr lang="en-US" altLang="en-US" sz="1200"/>
              <a:t> choice == '2':</a:t>
            </a:r>
          </a:p>
          <a:p>
            <a:pPr marL="158750" indent="0">
              <a:buNone/>
            </a:pPr>
            <a:r>
              <a:rPr lang="en-US" altLang="en-US" sz="1200"/>
              <a:t>            print(</a:t>
            </a:r>
            <a:r>
              <a:rPr lang="en-US" altLang="en-US" sz="1200" err="1"/>
              <a:t>f"The</a:t>
            </a:r>
            <a:r>
              <a:rPr lang="en-US" altLang="en-US" sz="1200"/>
              <a:t> result is: {subtract(num1, num2)}")</a:t>
            </a:r>
          </a:p>
          <a:p>
            <a:pPr marL="158750" indent="0">
              <a:buNone/>
            </a:pPr>
            <a:endParaRPr lang="en-US" altLang="en-US" sz="1200"/>
          </a:p>
          <a:p>
            <a:pPr marL="158750" indent="0">
              <a:buNone/>
            </a:pPr>
            <a:r>
              <a:rPr lang="en-US" altLang="en-US" sz="1200"/>
              <a:t>        </a:t>
            </a:r>
            <a:r>
              <a:rPr lang="en-US" altLang="en-US" sz="1200" err="1"/>
              <a:t>elif</a:t>
            </a:r>
            <a:r>
              <a:rPr lang="en-US" altLang="en-US" sz="1200"/>
              <a:t> choice == '3':</a:t>
            </a:r>
          </a:p>
          <a:p>
            <a:pPr marL="158750" indent="0">
              <a:buNone/>
            </a:pPr>
            <a:r>
              <a:rPr lang="en-US" altLang="en-US" sz="1200"/>
              <a:t>            print(</a:t>
            </a:r>
            <a:r>
              <a:rPr lang="en-US" altLang="en-US" sz="1200" err="1"/>
              <a:t>f"The</a:t>
            </a:r>
            <a:r>
              <a:rPr lang="en-US" altLang="en-US" sz="1200"/>
              <a:t> result is: {multiply(num1, num2)}")</a:t>
            </a:r>
          </a:p>
          <a:p>
            <a:pPr marL="158750" indent="0">
              <a:buNone/>
            </a:pPr>
            <a:endParaRPr lang="en-US" altLang="en-US" sz="1200"/>
          </a:p>
          <a:p>
            <a:pPr marL="158750" indent="0">
              <a:buNone/>
            </a:pPr>
            <a:r>
              <a:rPr lang="en-US" altLang="en-US" sz="1200"/>
              <a:t>        </a:t>
            </a:r>
            <a:r>
              <a:rPr lang="en-US" altLang="en-US" sz="1200" err="1"/>
              <a:t>elif</a:t>
            </a:r>
            <a:r>
              <a:rPr lang="en-US" altLang="en-US" sz="1200"/>
              <a:t> choice == '4':</a:t>
            </a:r>
          </a:p>
          <a:p>
            <a:pPr marL="158750" indent="0">
              <a:buNone/>
            </a:pPr>
            <a:r>
              <a:rPr lang="en-US" altLang="en-US" sz="1200"/>
              <a:t>            print(</a:t>
            </a:r>
            <a:r>
              <a:rPr lang="en-US" altLang="en-US" sz="1200" err="1"/>
              <a:t>f"The</a:t>
            </a:r>
            <a:r>
              <a:rPr lang="en-US" altLang="en-US" sz="1200"/>
              <a:t> result is: {divide(num1, num2)}")</a:t>
            </a:r>
          </a:p>
          <a:p>
            <a:pPr marL="158750" indent="0">
              <a:buNone/>
            </a:pPr>
            <a:r>
              <a:rPr lang="en-US" altLang="en-US" sz="1200"/>
              <a:t>    else:</a:t>
            </a:r>
          </a:p>
          <a:p>
            <a:pPr marL="158750" indent="0">
              <a:buNone/>
            </a:pPr>
            <a:r>
              <a:rPr lang="en-US" altLang="en-US" sz="1200"/>
              <a:t>        print("Invalid Input")</a:t>
            </a:r>
          </a:p>
          <a:p>
            <a:pPr marL="158750" indent="0">
              <a:buNone/>
            </a:pPr>
            <a:endParaRPr lang="en-US" altLang="en-US" sz="1200"/>
          </a:p>
          <a:p>
            <a:pPr marL="158750" indent="0">
              <a:buNone/>
            </a:pPr>
            <a:r>
              <a:rPr lang="en-US" altLang="en-US" sz="1200"/>
              <a:t># Call the main function to start the program</a:t>
            </a:r>
          </a:p>
          <a:p>
            <a:pPr marL="158750" indent="0">
              <a:buNone/>
            </a:pPr>
            <a:r>
              <a:rPr lang="en-US" altLang="en-US" sz="1200"/>
              <a:t>if __name__ == "__main__":</a:t>
            </a:r>
          </a:p>
          <a:p>
            <a:pPr marL="158750" indent="0">
              <a:buNone/>
            </a:pPr>
            <a:r>
              <a:rPr lang="en-US" altLang="en-US" sz="1200"/>
              <a:t>    main()</a:t>
            </a:r>
          </a:p>
          <a:p>
            <a:endParaRPr lang="en-US" altLang="en-US" sz="1200"/>
          </a:p>
        </p:txBody>
      </p:sp>
      <p:sp>
        <p:nvSpPr>
          <p:cNvPr id="4" name="Slide Number Placeholder 3"/>
          <p:cNvSpPr>
            <a:spLocks noGrp="1"/>
          </p:cNvSpPr>
          <p:nvPr>
            <p:ph type="sldNum" sz="quarter" idx="5"/>
          </p:nvPr>
        </p:nvSpPr>
        <p:spPr/>
        <p:txBody>
          <a:bodyPr/>
          <a:lstStyle/>
          <a:p>
            <a:fld id="{F3065E4E-ABE4-4C79-8716-B93932D5FBD3}" type="slidenum">
              <a:rPr lang="en-IN" smtClean="0"/>
              <a:t>52</a:t>
            </a:fld>
            <a:endParaRPr lang="en-IN"/>
          </a:p>
        </p:txBody>
      </p:sp>
    </p:spTree>
    <p:extLst>
      <p:ext uri="{BB962C8B-B14F-4D97-AF65-F5344CB8AC3E}">
        <p14:creationId xmlns:p14="http://schemas.microsoft.com/office/powerpoint/2010/main" val="918128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return statement in Python is used to exit a function and send a value back to the caller. When a function executes a return statement, it immediately stops executing and outputs the specified value. This value can then be used or stored in the code that called the function.</a:t>
            </a:r>
            <a:endParaRPr lang="en-US">
              <a:ea typeface="Calibri"/>
              <a:cs typeface="Calibri"/>
            </a:endParaRPr>
          </a:p>
          <a:p>
            <a:endParaRPr lang="en-US"/>
          </a:p>
          <a:p>
            <a:r>
              <a:rPr lang="en-US"/>
              <a:t>In the mentioned example, we define a function named `</a:t>
            </a:r>
            <a:r>
              <a:rPr lang="en-US" err="1"/>
              <a:t>find_square</a:t>
            </a:r>
            <a:r>
              <a:rPr lang="en-US"/>
              <a:t>` with the purpose of calculating the square of a given number. </a:t>
            </a:r>
          </a:p>
          <a:p>
            <a:r>
              <a:rPr lang="en-US"/>
              <a:t>The function takes a single parameter, `num`, and calculates its square by multiplying `num` by itself, storing the result in the variable `result`. </a:t>
            </a:r>
          </a:p>
          <a:p>
            <a:r>
              <a:rPr lang="en-US"/>
              <a:t>The `return` statement then outputs this result. To use this function, we call it with an argument, such as `</a:t>
            </a:r>
            <a:r>
              <a:rPr lang="en-US" err="1"/>
              <a:t>find_square</a:t>
            </a:r>
            <a:r>
              <a:rPr lang="en-US"/>
              <a:t>(3)`, and store the returned value in the variable `square`. </a:t>
            </a:r>
          </a:p>
          <a:p>
            <a:r>
              <a:rPr lang="en-US"/>
              <a:t>Finally, we print the result with the statement `print('Square:', square)`, which will display 'Square: 9' in this case. This demonstrates how to define a function, call it with an argument, and use its return value in your code.</a:t>
            </a:r>
            <a:endParaRPr lang="en-US">
              <a:ea typeface="Calibri"/>
              <a:cs typeface="Calibri"/>
            </a:endParaRPr>
          </a:p>
          <a:p>
            <a:endParaRPr lang="en-US" altLang="en-US"/>
          </a:p>
          <a:p>
            <a:pPr marL="158750" indent="0">
              <a:buNone/>
            </a:pPr>
            <a:r>
              <a:rPr lang="en-US" b="1"/>
              <a:t>Note: </a:t>
            </a:r>
            <a:r>
              <a:rPr lang="en-US"/>
              <a:t>The return statement also denotes that the function has ended. Any code after return is not executed. </a:t>
            </a:r>
          </a:p>
          <a:p>
            <a:endParaRPr lang="en-US" altLang="en-US" sz="1200" b="0" i="0">
              <a:effectLst/>
              <a:highlight>
                <a:srgbClr val="F8FAFF"/>
              </a:highlight>
              <a:latin typeface="euclid_circular_a"/>
            </a:endParaRPr>
          </a:p>
          <a:p>
            <a:pPr marL="158750" indent="0">
              <a:buNone/>
            </a:pPr>
            <a:r>
              <a:rPr lang="en-US"/>
              <a:t>Here's a practical example of using the return statement to determine the grade based on a score: </a:t>
            </a:r>
          </a:p>
          <a:p>
            <a:endParaRPr lang="en-US" altLang="en-US" sz="1200"/>
          </a:p>
          <a:p>
            <a:pPr marL="615950" lvl="1" indent="0">
              <a:buNone/>
            </a:pPr>
            <a:r>
              <a:rPr lang="en-US" altLang="en-US" sz="1200"/>
              <a:t>def </a:t>
            </a:r>
            <a:r>
              <a:rPr lang="en-US" altLang="en-US" sz="1200" err="1"/>
              <a:t>get_grade</a:t>
            </a:r>
            <a:r>
              <a:rPr lang="en-US" altLang="en-US" sz="1200"/>
              <a:t>(score):</a:t>
            </a:r>
          </a:p>
          <a:p>
            <a:pPr marL="615950" lvl="1" indent="0">
              <a:buNone/>
            </a:pPr>
            <a:r>
              <a:rPr lang="en-US" altLang="en-US" sz="1200"/>
              <a:t>    if score &gt;= 90:</a:t>
            </a:r>
          </a:p>
          <a:p>
            <a:pPr marL="615950" lvl="1" indent="0">
              <a:buNone/>
            </a:pPr>
            <a:r>
              <a:rPr lang="en-US" altLang="en-US" sz="1200"/>
              <a:t>        return 'A'</a:t>
            </a:r>
          </a:p>
          <a:p>
            <a:pPr marL="615950" lvl="1" indent="0">
              <a:buNone/>
            </a:pPr>
            <a:r>
              <a:rPr lang="en-US" altLang="en-US" sz="1200"/>
              <a:t>    if score &gt;= 80:</a:t>
            </a:r>
          </a:p>
          <a:p>
            <a:pPr marL="615950" lvl="1" indent="0">
              <a:buNone/>
            </a:pPr>
            <a:r>
              <a:rPr lang="en-US" altLang="en-US" sz="1200"/>
              <a:t>        return 'B'</a:t>
            </a:r>
          </a:p>
          <a:p>
            <a:pPr marL="615950" lvl="1" indent="0">
              <a:buNone/>
            </a:pPr>
            <a:r>
              <a:rPr lang="en-US" altLang="en-US" sz="1200"/>
              <a:t>    if score &gt;= 70:</a:t>
            </a:r>
          </a:p>
          <a:p>
            <a:pPr marL="615950" lvl="1" indent="0">
              <a:buNone/>
            </a:pPr>
            <a:r>
              <a:rPr lang="en-US" altLang="en-US" sz="1200"/>
              <a:t>        return ‘C’</a:t>
            </a:r>
          </a:p>
          <a:p>
            <a:pPr marL="615950" lvl="1" indent="0">
              <a:buNone/>
            </a:pPr>
            <a:r>
              <a:rPr lang="en-US" altLang="en-US" sz="1200"/>
              <a:t>    if score &gt;= 60:</a:t>
            </a:r>
          </a:p>
          <a:p>
            <a:pPr marL="615950" lvl="1" indent="0">
              <a:buNone/>
            </a:pPr>
            <a:r>
              <a:rPr lang="en-US" altLang="en-US" sz="1200"/>
              <a:t>        return 'D'</a:t>
            </a:r>
          </a:p>
          <a:p>
            <a:pPr marL="615950" lvl="1" indent="0">
              <a:buNone/>
            </a:pPr>
            <a:r>
              <a:rPr lang="en-US" altLang="en-US" sz="1200"/>
              <a:t>    else:</a:t>
            </a:r>
          </a:p>
          <a:p>
            <a:pPr marL="615950" lvl="1" indent="0">
              <a:buNone/>
            </a:pPr>
            <a:r>
              <a:rPr lang="en-US" altLang="en-US" sz="1200"/>
              <a:t>        return 'F'</a:t>
            </a:r>
          </a:p>
          <a:p>
            <a:pPr marL="615950" lvl="1" indent="0">
              <a:buNone/>
            </a:pPr>
            <a:endParaRPr lang="en-US" altLang="en-US" sz="1200"/>
          </a:p>
          <a:p>
            <a:pPr marL="615950" lvl="1" indent="0">
              <a:buNone/>
            </a:pPr>
            <a:r>
              <a:rPr lang="en-US" altLang="en-US" sz="1200"/>
              <a:t>print(</a:t>
            </a:r>
            <a:r>
              <a:rPr lang="en-US" altLang="en-US" sz="1200" err="1"/>
              <a:t>get_grade</a:t>
            </a:r>
            <a:r>
              <a:rPr lang="en-US" altLang="en-US" sz="1200"/>
              <a:t>(95))  # Output: A</a:t>
            </a:r>
          </a:p>
          <a:p>
            <a:pPr marL="615950" lvl="1" indent="0">
              <a:buNone/>
            </a:pPr>
            <a:r>
              <a:rPr lang="en-US" altLang="en-US" sz="1200"/>
              <a:t>print(</a:t>
            </a:r>
            <a:r>
              <a:rPr lang="en-US" altLang="en-US" sz="1200" err="1"/>
              <a:t>get_grade</a:t>
            </a:r>
            <a:r>
              <a:rPr lang="en-US" altLang="en-US" sz="1200"/>
              <a:t>(85))  # Output: B</a:t>
            </a:r>
          </a:p>
          <a:p>
            <a:pPr marL="615950" lvl="1" indent="0">
              <a:buNone/>
            </a:pPr>
            <a:r>
              <a:rPr lang="en-US" altLang="en-US" sz="1200"/>
              <a:t>print(</a:t>
            </a:r>
            <a:r>
              <a:rPr lang="en-US" altLang="en-US" sz="1200" err="1"/>
              <a:t>get_grade</a:t>
            </a:r>
            <a:r>
              <a:rPr lang="en-US" altLang="en-US" sz="1200"/>
              <a:t>(75))  # Output: C</a:t>
            </a:r>
          </a:p>
          <a:p>
            <a:pPr marL="615950" lvl="1" indent="0">
              <a:buNone/>
            </a:pPr>
            <a:r>
              <a:rPr lang="en-US" altLang="en-US" sz="1200"/>
              <a:t>print(</a:t>
            </a:r>
            <a:r>
              <a:rPr lang="en-US" altLang="en-US" sz="1200" err="1"/>
              <a:t>get_grade</a:t>
            </a:r>
            <a:r>
              <a:rPr lang="en-US" altLang="en-US" sz="1200"/>
              <a:t>(65))  # Output: D</a:t>
            </a:r>
          </a:p>
          <a:p>
            <a:pPr marL="615950" lvl="1" indent="0">
              <a:buNone/>
            </a:pPr>
            <a:r>
              <a:rPr lang="en-US" altLang="en-US" sz="1200"/>
              <a:t>print(</a:t>
            </a:r>
            <a:r>
              <a:rPr lang="en-US" altLang="en-US" sz="1200" err="1"/>
              <a:t>get_grade</a:t>
            </a:r>
            <a:r>
              <a:rPr lang="en-US" altLang="en-US" sz="1200"/>
              <a:t>(55))  # Output: F</a:t>
            </a:r>
          </a:p>
          <a:p>
            <a:endParaRPr lang="en-US" altLang="en-US" sz="1200"/>
          </a:p>
          <a:p>
            <a:r>
              <a:rPr lang="en-US"/>
              <a:t>In this example, the </a:t>
            </a:r>
            <a:r>
              <a:rPr lang="en-US" err="1"/>
              <a:t>get_grade</a:t>
            </a:r>
            <a:r>
              <a:rPr lang="en-US"/>
              <a:t> function uses the return statement to return a letter grade based on the input score. The function exits as soon as it hits a return statement that satisfies the condition.</a:t>
            </a:r>
            <a:endParaRPr lang="en-US" altLang="en-US" sz="1200"/>
          </a:p>
          <a:p>
            <a:endParaRPr lang="en-US" altLang="en-US" sz="1200"/>
          </a:p>
          <a:p>
            <a:endParaRPr lang="en-US" altLang="en-US" sz="1200"/>
          </a:p>
        </p:txBody>
      </p:sp>
      <p:sp>
        <p:nvSpPr>
          <p:cNvPr id="4" name="Slide Number Placeholder 3"/>
          <p:cNvSpPr>
            <a:spLocks noGrp="1"/>
          </p:cNvSpPr>
          <p:nvPr>
            <p:ph type="sldNum" sz="quarter" idx="5"/>
          </p:nvPr>
        </p:nvSpPr>
        <p:spPr/>
        <p:txBody>
          <a:bodyPr/>
          <a:lstStyle/>
          <a:p>
            <a:fld id="{F3065E4E-ABE4-4C79-8716-B93932D5FBD3}" type="slidenum">
              <a:rPr lang="en-IN" smtClean="0"/>
              <a:t>53</a:t>
            </a:fld>
            <a:endParaRPr lang="en-IN"/>
          </a:p>
        </p:txBody>
      </p:sp>
    </p:spTree>
    <p:extLst>
      <p:ext uri="{BB962C8B-B14F-4D97-AF65-F5344CB8AC3E}">
        <p14:creationId xmlns:p14="http://schemas.microsoft.com/office/powerpoint/2010/main" val="15750351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b="0"/>
              <a:t>lambda function in </a:t>
            </a:r>
            <a:r>
              <a:rPr lang="en-US"/>
              <a:t>Python is a small, anonymous function that is defined using the lambda keyword. Unlike regular functions defined with def, lambda functions are usually limited to a single expression and can take any number of arguments. They are often used for short, simple tasks that don't require the full structure of a standard function.</a:t>
            </a:r>
          </a:p>
          <a:p>
            <a:pPr marL="158750" indent="0">
              <a:buNone/>
            </a:pPr>
            <a:r>
              <a:rPr lang="en-US" b="1"/>
              <a:t>Syntax</a:t>
            </a:r>
          </a:p>
          <a:p>
            <a:pPr marL="158750" indent="0">
              <a:buNone/>
            </a:pPr>
            <a:r>
              <a:rPr lang="en-US"/>
              <a:t>The syntax of a lambda function is:</a:t>
            </a:r>
          </a:p>
          <a:p>
            <a:pPr marL="158750" indent="0" rtl="0">
              <a:buNone/>
            </a:pPr>
            <a:r>
              <a:rPr lang="en-US"/>
              <a:t>	lambda arguments: expression </a:t>
            </a:r>
          </a:p>
          <a:p>
            <a:pPr marL="158750" indent="0" rtl="0">
              <a:buNone/>
            </a:pPr>
            <a:endParaRPr lang="en-US" b="1"/>
          </a:p>
          <a:p>
            <a:pPr marL="158750" indent="0" rtl="0">
              <a:buNone/>
            </a:pPr>
            <a:r>
              <a:rPr lang="en-US" b="1"/>
              <a:t>arguments</a:t>
            </a:r>
            <a:r>
              <a:rPr lang="en-US"/>
              <a:t>: The parameters the lambda function will accept.</a:t>
            </a:r>
          </a:p>
          <a:p>
            <a:pPr marL="158750" indent="0" rtl="0">
              <a:buNone/>
            </a:pPr>
            <a:r>
              <a:rPr lang="en-US" b="1"/>
              <a:t>expression</a:t>
            </a:r>
            <a:r>
              <a:rPr lang="en-US"/>
              <a:t>: The result returned from the function, usually a single expression.</a:t>
            </a:r>
          </a:p>
          <a:p>
            <a:pPr marL="158750" indent="0">
              <a:buNone/>
            </a:pPr>
            <a:endParaRPr lang="en-US" b="1"/>
          </a:p>
          <a:p>
            <a:pPr marL="158750" indent="0">
              <a:buNone/>
            </a:pPr>
            <a:r>
              <a:rPr lang="en-US" b="1"/>
              <a:t>Characteristics of Lambda Functions:</a:t>
            </a:r>
          </a:p>
          <a:p>
            <a:pPr>
              <a:buFont typeface="Arial" panose="020B0604020202020204" pitchFamily="34" charset="0"/>
              <a:buChar char="•"/>
            </a:pPr>
            <a:r>
              <a:rPr lang="en-US" b="1"/>
              <a:t>Anonymous</a:t>
            </a:r>
            <a:r>
              <a:rPr lang="en-US"/>
              <a:t>: They don't require a function name, hence called "anonymous."</a:t>
            </a:r>
          </a:p>
          <a:p>
            <a:pPr>
              <a:buFont typeface="Arial" panose="020B0604020202020204" pitchFamily="34" charset="0"/>
              <a:buChar char="•"/>
            </a:pPr>
            <a:r>
              <a:rPr lang="en-US" b="1"/>
              <a:t>Single Expression</a:t>
            </a:r>
            <a:r>
              <a:rPr lang="en-US"/>
              <a:t>: Lambda functions are limited to a single expression, and they implicitly return the result of the expression.</a:t>
            </a:r>
          </a:p>
          <a:p>
            <a:pPr>
              <a:buFont typeface="Arial" panose="020B0604020202020204" pitchFamily="34" charset="0"/>
              <a:buChar char="•"/>
            </a:pPr>
            <a:r>
              <a:rPr lang="en-US" b="1"/>
              <a:t>Compact</a:t>
            </a:r>
            <a:r>
              <a:rPr lang="en-US"/>
              <a:t>: Lambdas are typically used in places where a full function definition would be overkill, especially when the function is small and simple.</a:t>
            </a:r>
          </a:p>
          <a:p>
            <a:pPr marL="158750" indent="0">
              <a:buNone/>
            </a:pPr>
            <a:endParaRPr lang="en-US" b="1"/>
          </a:p>
          <a:p>
            <a:pPr marL="158750" indent="0">
              <a:buNone/>
            </a:pPr>
            <a:r>
              <a:rPr lang="en-US" b="1"/>
              <a:t>Example: Basic Lambda Function</a:t>
            </a:r>
          </a:p>
          <a:p>
            <a:r>
              <a:rPr lang="en-US"/>
              <a:t>Here's a simple lambda function that adds two numbers:</a:t>
            </a:r>
          </a:p>
          <a:p>
            <a:pPr marL="158750" indent="0" rtl="0">
              <a:buNone/>
            </a:pPr>
            <a:r>
              <a:rPr lang="en-US"/>
              <a:t>	add = lambda x, y: x + y </a:t>
            </a:r>
          </a:p>
          <a:p>
            <a:pPr marL="158750" indent="0" rtl="0">
              <a:buNone/>
            </a:pPr>
            <a:r>
              <a:rPr lang="en-US"/>
              <a:t>	print(add(3, 5)) # Output: 8 </a:t>
            </a:r>
          </a:p>
          <a:p>
            <a:pPr marL="158750" indent="0" rtl="0">
              <a:buNone/>
            </a:pPr>
            <a:endParaRPr lang="en-US"/>
          </a:p>
          <a:p>
            <a:r>
              <a:rPr lang="en-US"/>
              <a:t>In this example, lambda x, y: x + y is a lambda function that takes two arguments, x and y, and returns their sum. The add variable holds the lambda function and can be called just like a regular function.</a:t>
            </a:r>
          </a:p>
          <a:p>
            <a:pPr marL="158750" indent="0">
              <a:buNone/>
            </a:pPr>
            <a:endParaRPr lang="en-US" b="1"/>
          </a:p>
          <a:p>
            <a:pPr marL="158750" indent="0">
              <a:buNone/>
            </a:pPr>
            <a:r>
              <a:rPr lang="en-US" b="1"/>
              <a:t>Use Cases of Lambda Functions:</a:t>
            </a:r>
          </a:p>
          <a:p>
            <a:r>
              <a:rPr lang="en-US"/>
              <a:t>Lambda functions are commonly used in conjunction with functions that take other functions as arguments, such as map(), filter(), and sorted().</a:t>
            </a:r>
          </a:p>
          <a:p>
            <a:pPr marL="158750" indent="0">
              <a:buNone/>
            </a:pPr>
            <a:endParaRPr lang="en-IN"/>
          </a:p>
        </p:txBody>
      </p:sp>
    </p:spTree>
    <p:extLst>
      <p:ext uri="{BB962C8B-B14F-4D97-AF65-F5344CB8AC3E}">
        <p14:creationId xmlns:p14="http://schemas.microsoft.com/office/powerpoint/2010/main" val="8632621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FE0C606-5136-EB09-7CC2-0163947CC96B}"/>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B71D3A3-7D32-D3B2-F097-2527C90EF2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a:extLst>
              <a:ext uri="{FF2B5EF4-FFF2-40B4-BE49-F238E27FC236}">
                <a16:creationId xmlns:a16="http://schemas.microsoft.com/office/drawing/2014/main" id="{C7172958-2197-9D03-54C8-A29BEFF0CC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151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What is Pandas?</a:t>
            </a:r>
            <a:endParaRPr lang="en-US"/>
          </a:p>
          <a:p>
            <a:r>
              <a:rPr lang="en-US" b="0"/>
              <a:t>Pandas is an open-source library specifically designed for data manipulation and analysis, widely used in Python programming. It’s a powerful tool that enables data scientists and analysts to work efficiently with large datasets, offering an array of versatile tools for handling, cleaning, and analyzing data.</a:t>
            </a:r>
          </a:p>
          <a:p>
            <a:r>
              <a:rPr lang="en-US" b="0"/>
              <a:t>Foundation on NumPy: Pandas is built on top of another core library in Python, called NumPy, which provides support for large multi-dimensional arrays and matrices. NumPy helps with high-performance operations, and Pandas utilizes these features to enable fast, efficient data manipulation.</a:t>
            </a:r>
          </a:p>
          <a:p>
            <a:pPr marL="158750" indent="0">
              <a:buNone/>
            </a:pPr>
            <a:r>
              <a:rPr lang="en-US" b="1"/>
              <a:t>Key Data Structures:</a:t>
            </a:r>
            <a:r>
              <a:rPr lang="en-US"/>
              <a:t> </a:t>
            </a:r>
          </a:p>
          <a:p>
            <a:pPr marL="158750" indent="0">
              <a:buNone/>
            </a:pPr>
            <a:r>
              <a:rPr lang="en-US"/>
              <a:t>Pandas </a:t>
            </a:r>
            <a:r>
              <a:rPr lang="en-US" b="0"/>
              <a:t>provides two main data structures </a:t>
            </a:r>
            <a:r>
              <a:rPr lang="en-US"/>
              <a:t>that allow us to work with data in different formats:</a:t>
            </a:r>
          </a:p>
          <a:p>
            <a:pPr>
              <a:buFont typeface="Arial" panose="020B0604020202020204" pitchFamily="34" charset="0"/>
              <a:buChar char="•"/>
            </a:pPr>
            <a:r>
              <a:rPr lang="en-US" b="1"/>
              <a:t>Series</a:t>
            </a:r>
            <a:r>
              <a:rPr lang="en-US"/>
              <a:t>: A one-dimensional labeled array that can hold any data type (integers, strings, floats, etc.). Think of it as a single column in a spreadsheet or database.</a:t>
            </a:r>
          </a:p>
          <a:p>
            <a:pPr>
              <a:buFont typeface="Arial" panose="020B0604020202020204" pitchFamily="34" charset="0"/>
              <a:buChar char="•"/>
            </a:pPr>
            <a:r>
              <a:rPr lang="en-US" b="1" err="1"/>
              <a:t>DataFrame</a:t>
            </a:r>
            <a:r>
              <a:rPr lang="en-US"/>
              <a:t>: A two-dimensional, size-mutable, and heterogeneous tabular data structure. You can think of it as a complete spreadsheet or table with labeled axes (rows and columns).</a:t>
            </a:r>
          </a:p>
          <a:p>
            <a:pPr>
              <a:buFont typeface="Arial" panose="020B0604020202020204" pitchFamily="34" charset="0"/>
              <a:buChar char="•"/>
            </a:pPr>
            <a:endParaRPr lang="en-US"/>
          </a:p>
          <a:p>
            <a:pPr marL="158750" indent="0">
              <a:buNone/>
            </a:pPr>
            <a:r>
              <a:rPr lang="en-US" b="1"/>
              <a:t>Key Features of Pandas:</a:t>
            </a:r>
            <a:endParaRPr lang="en-US"/>
          </a:p>
          <a:p>
            <a:pPr marL="457200" indent="-298450"/>
            <a:r>
              <a:rPr lang="en-US" b="1"/>
              <a:t>High-level data manipulation tools</a:t>
            </a:r>
            <a:r>
              <a:rPr lang="en-US"/>
              <a:t>: Pandas provides a set of powerful tools for reshaping, sorting, and filtering data, making it simpler to conduct data analysis.</a:t>
            </a:r>
          </a:p>
          <a:p>
            <a:pPr marL="457200" indent="-298450"/>
            <a:r>
              <a:rPr lang="en-US" b="1"/>
              <a:t>Data Cleaning, Transformation, and Aggregation</a:t>
            </a:r>
            <a:r>
              <a:rPr lang="en-US"/>
              <a:t>: With Pandas, you can handle missing data, perform calculations, modify data formats, and aggregate data to gain insights.</a:t>
            </a:r>
          </a:p>
          <a:p>
            <a:pPr marL="457200" indent="-298450"/>
            <a:r>
              <a:rPr lang="en-US" b="1"/>
              <a:t>Merging and Joining Datasets</a:t>
            </a:r>
            <a:r>
              <a:rPr lang="en-US"/>
              <a:t>: Pandas makes it easy to merge and join data from multiple sources, which is essential in real-world analysis where data may come from different files, databases, or APIs.</a:t>
            </a:r>
          </a:p>
          <a:p>
            <a:pPr marL="158750" indent="0">
              <a:buNone/>
            </a:pPr>
            <a:endParaRPr lang="en-IN"/>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57512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Pandas Series</a:t>
            </a:r>
            <a:endParaRPr lang="en-US"/>
          </a:p>
          <a:p>
            <a:r>
              <a:rPr lang="en-US" b="0"/>
              <a:t>A Pandas Series is a labeled one-dimensional array capable of holding any type of data, such as integers, strings, floats, or even complex Python objects. Think of a Pandas Series as being similar to a single column in an Excel spreadsheet—it provides both values and labels (or indexes) for each entry, making data organization simple and accessible.</a:t>
            </a:r>
          </a:p>
          <a:p>
            <a:pPr marL="158750" indent="0">
              <a:buNone/>
            </a:pPr>
            <a:endParaRPr lang="en-US" b="1"/>
          </a:p>
          <a:p>
            <a:pPr marL="158750" indent="0">
              <a:buNone/>
            </a:pPr>
            <a:r>
              <a:rPr lang="en-US" b="1"/>
              <a:t>Key Points about Pandas Series:</a:t>
            </a:r>
            <a:endParaRPr lang="en-US"/>
          </a:p>
          <a:p>
            <a:pPr>
              <a:buFont typeface="Arial" panose="020B0604020202020204" pitchFamily="34" charset="0"/>
              <a:buChar char="•"/>
            </a:pPr>
            <a:r>
              <a:rPr lang="en-US" b="1"/>
              <a:t>Versatile Data Types</a:t>
            </a:r>
            <a:r>
              <a:rPr lang="en-US"/>
              <a:t>: A Series can contain different types of data within one column, making it flexible for various kinds of data analysis and manipulation.</a:t>
            </a:r>
          </a:p>
          <a:p>
            <a:pPr>
              <a:buFont typeface="Arial" panose="020B0604020202020204" pitchFamily="34" charset="0"/>
              <a:buChar char="•"/>
            </a:pPr>
            <a:r>
              <a:rPr lang="en-US" b="1"/>
              <a:t>Intuitive Labeling</a:t>
            </a:r>
            <a:r>
              <a:rPr lang="en-US"/>
              <a:t>: Each entry in a Series has an associated index label. This indexing helps to quickly access, manipulate, and retrieve specific elements from the Series. Labels can be default numerical values (0, 1, 2, etc.) or custom labels as defined by the user.</a:t>
            </a:r>
          </a:p>
          <a:p>
            <a:pPr marL="158750" indent="0">
              <a:buNone/>
            </a:pPr>
            <a:endParaRPr lang="en-US" b="1"/>
          </a:p>
          <a:p>
            <a:pPr marL="158750" indent="0">
              <a:buNone/>
            </a:pPr>
            <a:r>
              <a:rPr lang="en-US" b="1"/>
              <a:t>Creating a Pandas Series with Series() Method:</a:t>
            </a:r>
            <a:endParaRPr lang="en-US"/>
          </a:p>
          <a:p>
            <a:pPr marL="158750" indent="0">
              <a:buNone/>
            </a:pPr>
            <a:r>
              <a:rPr lang="en-US"/>
              <a:t>The </a:t>
            </a:r>
            <a:r>
              <a:rPr lang="en-US" b="1"/>
              <a:t>Series() method</a:t>
            </a:r>
            <a:r>
              <a:rPr lang="en-US"/>
              <a:t> allows us to easily convert other data structures, like lists, tuples, or dictionaries, into a Series object:</a:t>
            </a:r>
          </a:p>
          <a:p>
            <a:pPr>
              <a:buFont typeface="Arial" panose="020B0604020202020204" pitchFamily="34" charset="0"/>
              <a:buChar char="•"/>
            </a:pPr>
            <a:r>
              <a:rPr lang="en-US" b="1"/>
              <a:t>From a list or tuple</a:t>
            </a:r>
            <a:r>
              <a:rPr lang="en-US"/>
              <a:t>: The elements become values in the Series, with default numeric indexing.</a:t>
            </a:r>
          </a:p>
          <a:p>
            <a:pPr>
              <a:buFont typeface="Arial" panose="020B0604020202020204" pitchFamily="34" charset="0"/>
              <a:buChar char="•"/>
            </a:pPr>
            <a:r>
              <a:rPr lang="en-US" b="1"/>
              <a:t>From a dictionary</a:t>
            </a:r>
            <a:r>
              <a:rPr lang="en-US"/>
              <a:t>: Keys of the dictionary become the index labels of the Series, while the values become the entries in the Series.</a:t>
            </a:r>
          </a:p>
          <a:p>
            <a:pPr marL="0" lvl="0" indent="0" algn="l" rtl="0">
              <a:lnSpc>
                <a:spcPct val="100000"/>
              </a:lnSpc>
              <a:spcBef>
                <a:spcPts val="0"/>
              </a:spcBef>
              <a:spcAft>
                <a:spcPts val="0"/>
              </a:spcAft>
              <a:buSzPts val="1100"/>
              <a:buNone/>
            </a:pPr>
            <a:endParaRPr lang="en-IN"/>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3699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Pandas </a:t>
            </a:r>
            <a:r>
              <a:rPr lang="en-US" b="1" err="1"/>
              <a:t>DataFrame</a:t>
            </a:r>
            <a:endParaRPr lang="en-US"/>
          </a:p>
          <a:p>
            <a:r>
              <a:rPr lang="en-US" b="0"/>
              <a:t>A Pandas </a:t>
            </a:r>
            <a:r>
              <a:rPr lang="en-US" b="0" err="1"/>
              <a:t>DataFrame</a:t>
            </a:r>
            <a:r>
              <a:rPr lang="en-US" b="0"/>
              <a:t> is a core data structure in the Pandas library and one of the most versatile tools for handling data in Python. It’s a two-dimensional data structure with labeled rows and columns, making it similar to a table in a SQL database, an Excel spreadsheet, or a Google Sheet.</a:t>
            </a:r>
          </a:p>
          <a:p>
            <a:pPr marL="158750" indent="0">
              <a:buNone/>
            </a:pPr>
            <a:endParaRPr lang="en-US" b="1"/>
          </a:p>
          <a:p>
            <a:pPr marL="158750" indent="0">
              <a:buNone/>
            </a:pPr>
            <a:r>
              <a:rPr lang="en-US" b="1"/>
              <a:t>Key Characteristics of a </a:t>
            </a:r>
            <a:r>
              <a:rPr lang="en-US" b="1" err="1"/>
              <a:t>DataFrame</a:t>
            </a:r>
            <a:r>
              <a:rPr lang="en-US" b="1"/>
              <a:t>:</a:t>
            </a:r>
            <a:endParaRPr lang="en-US"/>
          </a:p>
          <a:p>
            <a:pPr>
              <a:buFont typeface="Arial" panose="020B0604020202020204" pitchFamily="34" charset="0"/>
              <a:buChar char="•"/>
            </a:pPr>
            <a:r>
              <a:rPr lang="en-US" b="1"/>
              <a:t>Two-Dimensional Format</a:t>
            </a:r>
            <a:r>
              <a:rPr lang="en-US"/>
              <a:t>: </a:t>
            </a:r>
            <a:r>
              <a:rPr lang="en-US" err="1"/>
              <a:t>DataFrames</a:t>
            </a:r>
            <a:r>
              <a:rPr lang="en-US"/>
              <a:t> are structured with both rows and columns, allowing users to store and manipulate complex datasets in a structured way. Each row and column is labeled, enabling easy access to specific data points.</a:t>
            </a:r>
          </a:p>
          <a:p>
            <a:pPr>
              <a:buFont typeface="Arial" panose="020B0604020202020204" pitchFamily="34" charset="0"/>
              <a:buChar char="•"/>
            </a:pPr>
            <a:r>
              <a:rPr lang="en-US" b="1"/>
              <a:t>Intuitive Similarity to Common Data Formats</a:t>
            </a:r>
            <a:r>
              <a:rPr lang="en-US"/>
              <a:t>: The structure of a </a:t>
            </a:r>
            <a:r>
              <a:rPr lang="en-US" err="1"/>
              <a:t>DataFrame</a:t>
            </a:r>
            <a:r>
              <a:rPr lang="en-US"/>
              <a:t> is similar to common data formats, like spreadsheets or SQL tables, making it easier to grasp for users already familiar with these tools.</a:t>
            </a:r>
          </a:p>
          <a:p>
            <a:pPr marL="158750" indent="0">
              <a:buNone/>
            </a:pPr>
            <a:endParaRPr lang="en-US" b="1"/>
          </a:p>
          <a:p>
            <a:pPr marL="158750" indent="0">
              <a:buNone/>
            </a:pPr>
            <a:r>
              <a:rPr lang="en-US" b="1"/>
              <a:t>Three Main Components of a </a:t>
            </a:r>
            <a:r>
              <a:rPr lang="en-US" b="1" err="1"/>
              <a:t>DataFrame</a:t>
            </a:r>
            <a:r>
              <a:rPr lang="en-US" b="1"/>
              <a:t>:</a:t>
            </a:r>
            <a:endParaRPr lang="en-US"/>
          </a:p>
          <a:p>
            <a:pPr marL="457200" indent="-298450"/>
            <a:r>
              <a:rPr lang="en-US" b="1"/>
              <a:t>Data</a:t>
            </a:r>
            <a:r>
              <a:rPr lang="en-US"/>
              <a:t>: The actual data stored in the </a:t>
            </a:r>
            <a:r>
              <a:rPr lang="en-US" err="1"/>
              <a:t>DataFrame</a:t>
            </a:r>
            <a:r>
              <a:rPr lang="en-US"/>
              <a:t>, which can include multiple data types—strings, integers, floats, or even more complex data types.</a:t>
            </a:r>
          </a:p>
          <a:p>
            <a:pPr marL="457200" indent="-298450"/>
            <a:r>
              <a:rPr lang="en-US" b="1"/>
              <a:t>Index</a:t>
            </a:r>
            <a:r>
              <a:rPr lang="en-US"/>
              <a:t>: The labels assigned to rows, which help uniquely identify each row. Indexing provides flexibility for quick data access and retrieval.</a:t>
            </a:r>
          </a:p>
          <a:p>
            <a:pPr marL="457200" indent="-298450"/>
            <a:r>
              <a:rPr lang="en-US" b="1"/>
              <a:t>Columns</a:t>
            </a:r>
            <a:r>
              <a:rPr lang="en-US"/>
              <a:t>: Each column has a unique label, allowing easy reference, filtering, and sorting by specific data points.</a:t>
            </a:r>
          </a:p>
          <a:p>
            <a:endParaRPr lang="en-US" b="1"/>
          </a:p>
          <a:p>
            <a:pPr marL="158750" indent="0">
              <a:buNone/>
            </a:pPr>
            <a:r>
              <a:rPr lang="en-US" b="1"/>
              <a:t>Creating and Working with </a:t>
            </a:r>
            <a:r>
              <a:rPr lang="en-US" b="1" err="1"/>
              <a:t>DataFrames</a:t>
            </a:r>
            <a:r>
              <a:rPr lang="en-US" b="1"/>
              <a:t>:</a:t>
            </a:r>
            <a:r>
              <a:rPr lang="en-US"/>
              <a:t> </a:t>
            </a:r>
            <a:r>
              <a:rPr lang="en-US" err="1"/>
              <a:t>DataFrames</a:t>
            </a:r>
            <a:r>
              <a:rPr lang="en-US"/>
              <a:t> can be created from various sources, including lists of lists, dictionaries of lists, external CSV files, SQL databases, or even directly from other </a:t>
            </a:r>
            <a:r>
              <a:rPr lang="en-US" err="1"/>
              <a:t>DataFrames</a:t>
            </a:r>
            <a:r>
              <a:rPr lang="en-US"/>
              <a:t>. This adaptability makes </a:t>
            </a:r>
            <a:r>
              <a:rPr lang="en-US" err="1"/>
              <a:t>DataFrames</a:t>
            </a:r>
            <a:r>
              <a:rPr lang="en-US"/>
              <a:t> ideal for data analysis, exploration, and manipulation.</a:t>
            </a:r>
          </a:p>
          <a:p>
            <a:pPr marL="0" lvl="0" indent="0" algn="l" rtl="0">
              <a:lnSpc>
                <a:spcPct val="100000"/>
              </a:lnSpc>
              <a:spcBef>
                <a:spcPts val="0"/>
              </a:spcBef>
              <a:spcAft>
                <a:spcPts val="0"/>
              </a:spcAft>
              <a:buSzPts val="1100"/>
              <a:buNone/>
            </a:pPr>
            <a:endParaRPr lang="en-US"/>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38545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Applications of Pandas</a:t>
            </a:r>
            <a:endParaRPr lang="en-US"/>
          </a:p>
          <a:p>
            <a:pPr marL="158750" indent="0">
              <a:buNone/>
            </a:pPr>
            <a:r>
              <a:rPr lang="en-US"/>
              <a:t>Pandas is an essential library for data science and analytics, with applications that span several key areas. Here’s a breakdown of its primary uses:</a:t>
            </a:r>
          </a:p>
          <a:p>
            <a:pPr marL="457200" indent="-298450"/>
            <a:r>
              <a:rPr lang="en-US" b="1"/>
              <a:t>Data Handling</a:t>
            </a:r>
            <a:r>
              <a:rPr lang="en-US"/>
              <a:t>:</a:t>
            </a:r>
          </a:p>
          <a:p>
            <a:pPr marL="742950" lvl="1" indent="-285750"/>
            <a:r>
              <a:rPr lang="en-US" b="1"/>
              <a:t>Importing Data</a:t>
            </a:r>
            <a:r>
              <a:rPr lang="en-US"/>
              <a:t>: Pandas can import data from various sources and formats, including </a:t>
            </a:r>
            <a:r>
              <a:rPr lang="en-US" b="1"/>
              <a:t>CSV files, Excel spreadsheets, SQL databases</a:t>
            </a:r>
            <a:r>
              <a:rPr lang="en-US"/>
              <a:t>, and even JSON files. This versatility simplifies working with data from different systems and makes it easy to integrate data sources for analysis.</a:t>
            </a:r>
          </a:p>
          <a:p>
            <a:pPr marL="742950" lvl="1" indent="-285750"/>
            <a:r>
              <a:rPr lang="en-US" b="1"/>
              <a:t>Handling Missing Data</a:t>
            </a:r>
            <a:r>
              <a:rPr lang="en-US"/>
              <a:t>: In real-world data, missing values are common. Pandas provides tools to </a:t>
            </a:r>
            <a:r>
              <a:rPr lang="en-US" b="1"/>
              <a:t>identify, fill, replace, or drop missing data</a:t>
            </a:r>
            <a:r>
              <a:rPr lang="en-US"/>
              <a:t>, making it easier to clean datasets and prepare them for analysis.</a:t>
            </a:r>
          </a:p>
          <a:p>
            <a:pPr marL="457200" indent="-298450"/>
            <a:r>
              <a:rPr lang="en-US" b="1"/>
              <a:t>Data Wrangling</a:t>
            </a:r>
            <a:r>
              <a:rPr lang="en-US"/>
              <a:t>:</a:t>
            </a:r>
          </a:p>
          <a:p>
            <a:pPr marL="742950" lvl="1" indent="-285750"/>
            <a:r>
              <a:rPr lang="en-US" b="1"/>
              <a:t>Filtering and Grouping</a:t>
            </a:r>
            <a:r>
              <a:rPr lang="en-US"/>
              <a:t>: Pandas offers intuitive ways to </a:t>
            </a:r>
            <a:r>
              <a:rPr lang="en-US" b="1"/>
              <a:t>filter data</a:t>
            </a:r>
            <a:r>
              <a:rPr lang="en-US"/>
              <a:t> based on conditions, and </a:t>
            </a:r>
            <a:r>
              <a:rPr lang="en-US" b="1"/>
              <a:t>group data</a:t>
            </a:r>
            <a:r>
              <a:rPr lang="en-US"/>
              <a:t> by specific columns to obtain insights from different segments within a dataset.</a:t>
            </a:r>
          </a:p>
          <a:p>
            <a:pPr marL="742950" lvl="1" indent="-285750"/>
            <a:r>
              <a:rPr lang="en-US" b="1"/>
              <a:t>Merging and Joining</a:t>
            </a:r>
            <a:r>
              <a:rPr lang="en-US"/>
              <a:t>: You can </a:t>
            </a:r>
            <a:r>
              <a:rPr lang="en-US" b="1"/>
              <a:t>merge or join multiple datasets</a:t>
            </a:r>
            <a:r>
              <a:rPr lang="en-US"/>
              <a:t> based on shared keys or indexes, which is valuable when working with related data from multiple sources.</a:t>
            </a:r>
          </a:p>
          <a:p>
            <a:pPr marL="742950" lvl="1" indent="-285750"/>
            <a:r>
              <a:rPr lang="en-US" b="1"/>
              <a:t>Reshaping Data</a:t>
            </a:r>
            <a:r>
              <a:rPr lang="en-US"/>
              <a:t>: Pandas allows data reshaping through </a:t>
            </a:r>
            <a:r>
              <a:rPr lang="en-US" b="1"/>
              <a:t>pivoting, stacking, and unstacking</a:t>
            </a:r>
            <a:r>
              <a:rPr lang="en-US"/>
              <a:t>, which helps to reorganize data to fit analysis needs better.</a:t>
            </a:r>
          </a:p>
          <a:p>
            <a:pPr marL="457200" indent="-298450"/>
            <a:r>
              <a:rPr lang="en-US" b="1"/>
              <a:t>Exploratory Data Analysis (EDA)</a:t>
            </a:r>
            <a:r>
              <a:rPr lang="en-US"/>
              <a:t>:</a:t>
            </a:r>
          </a:p>
          <a:p>
            <a:pPr marL="742950" lvl="1" indent="-285750"/>
            <a:r>
              <a:rPr lang="en-US" b="1"/>
              <a:t>Descriptive Statistics</a:t>
            </a:r>
            <a:r>
              <a:rPr lang="en-US"/>
              <a:t>: Pandas provides quick access to </a:t>
            </a:r>
            <a:r>
              <a:rPr lang="en-US" b="1"/>
              <a:t>summary statistics</a:t>
            </a:r>
            <a:r>
              <a:rPr lang="en-US"/>
              <a:t> like mean, median, min, max, and standard deviation, which helps understand data distributions and identify outliers.</a:t>
            </a:r>
          </a:p>
          <a:p>
            <a:pPr marL="742950" lvl="1" indent="-285750"/>
            <a:r>
              <a:rPr lang="en-US" b="1"/>
              <a:t>Data Visualization Support</a:t>
            </a:r>
            <a:r>
              <a:rPr lang="en-US"/>
              <a:t>: Though Pandas isn’t a dedicated visualization library, it integrates with </a:t>
            </a:r>
            <a:r>
              <a:rPr lang="en-US" b="1"/>
              <a:t>Matplotlib and Seaborn</a:t>
            </a:r>
            <a:r>
              <a:rPr lang="en-US"/>
              <a:t> for visualizing data, enabling quick, simple charts directly from </a:t>
            </a:r>
            <a:r>
              <a:rPr lang="en-US" err="1"/>
              <a:t>DataFrames</a:t>
            </a:r>
            <a:r>
              <a:rPr lang="en-US"/>
              <a:t> to visualize trends and patterns in the data.</a:t>
            </a:r>
          </a:p>
          <a:p>
            <a:pPr marL="158750" indent="0">
              <a:buNone/>
            </a:pPr>
            <a:endParaRPr lang="en-IN"/>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5471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dirty="0">
                <a:solidFill>
                  <a:srgbClr val="213163"/>
                </a:solidFill>
              </a:rPr>
              <a:t>Learning Objectives</a:t>
            </a:r>
            <a:endParaRPr lang="en-IN" sz="1100" dirty="0">
              <a:solidFill>
                <a:srgbClr val="213163"/>
              </a:solidFill>
            </a:endParaRPr>
          </a:p>
          <a:p>
            <a:pPr marL="0" indent="0">
              <a:buNone/>
            </a:pPr>
            <a:endParaRPr lang="en-US" b="1" dirty="0"/>
          </a:p>
          <a:p>
            <a:pPr marL="285750" indent="-285750" algn="just">
              <a:buFont typeface="Arial,Sans-Serif"/>
              <a:buChar char="•"/>
            </a:pPr>
            <a:r>
              <a:rPr lang="en-IN" sz="1100" dirty="0"/>
              <a:t>Create and call methods within a class to perform actions on object data.</a:t>
            </a:r>
          </a:p>
          <a:p>
            <a:pPr marL="285750" indent="-285750" algn="just">
              <a:buFont typeface="Arial,Sans-Serif"/>
              <a:buChar char="•"/>
            </a:pPr>
            <a:r>
              <a:rPr lang="en-IN" sz="1100" dirty="0"/>
              <a:t>Describe inheritance as a way to create a new class from an existing class.</a:t>
            </a:r>
            <a:endParaRPr lang="en-US" sz="1100" dirty="0"/>
          </a:p>
          <a:p>
            <a:pPr marL="285750" indent="-285750" algn="just">
              <a:buFont typeface="Arial,Sans-Serif"/>
              <a:buChar char="•"/>
            </a:pPr>
            <a:r>
              <a:rPr lang="en-IN" sz="1100" dirty="0"/>
              <a:t>Explain encapsulation as bundling data and methods within a class and restricting access.</a:t>
            </a:r>
            <a:endParaRPr lang="en-US" sz="1100" dirty="0"/>
          </a:p>
          <a:p>
            <a:pPr marL="285750" indent="-285750" algn="just">
              <a:buFont typeface="Arial,Sans-Serif"/>
              <a:buChar char="•"/>
            </a:pPr>
            <a:r>
              <a:rPr lang="en-IN" sz="1100" dirty="0"/>
              <a:t>Describe polymorphism and its purpose in using a common interface for different forms.</a:t>
            </a:r>
          </a:p>
          <a:p>
            <a:pPr marL="285750" indent="-285750" algn="just">
              <a:buFont typeface="Arial,Sans-Serif"/>
              <a:buChar char="•"/>
            </a:pPr>
            <a:r>
              <a:rPr lang="en-IN" sz="1100" dirty="0"/>
              <a:t>Identify the purpose of Pandas for data manipulation with data frames and series.</a:t>
            </a:r>
          </a:p>
          <a:p>
            <a:pPr marL="285750" indent="-285750" algn="just">
              <a:buFont typeface="Arial,Sans-Serif"/>
              <a:buChar char="•"/>
            </a:pPr>
            <a:r>
              <a:rPr lang="en-IN" sz="1100" dirty="0"/>
              <a:t>Recognize NumPy as a library for handling arrays and numerical data.</a:t>
            </a:r>
          </a:p>
          <a:p>
            <a:pPr marL="285750" indent="-285750" algn="just">
              <a:buFont typeface="Arial,Sans-Serif"/>
              <a:buChar char="•"/>
            </a:pPr>
            <a:r>
              <a:rPr lang="en-IN" sz="1100" dirty="0"/>
              <a:t>Explain common techniques for handling missing values and preparing data for analysis.</a:t>
            </a:r>
          </a:p>
          <a:p>
            <a:pPr marL="285750" indent="-285750" algn="just">
              <a:buFont typeface="Arial,Sans-Serif"/>
              <a:buChar char="•"/>
            </a:pPr>
            <a:r>
              <a:rPr lang="en-IN" sz="1100" dirty="0"/>
              <a:t>Describe the function of Matplotlib in creating visualizations like plots and charts.</a:t>
            </a:r>
          </a:p>
          <a:p>
            <a:pPr marL="285750" indent="-285750" algn="just">
              <a:buFont typeface="Arial,Sans-Serif"/>
              <a:buChar char="•"/>
            </a:pPr>
            <a:r>
              <a:rPr lang="en-IN" sz="1100" dirty="0"/>
              <a:t>Explain </a:t>
            </a:r>
            <a:r>
              <a:rPr lang="en-IN" sz="1100" dirty="0" err="1"/>
              <a:t>Seaborn’s</a:t>
            </a:r>
            <a:r>
              <a:rPr lang="en-IN" sz="1100" dirty="0"/>
              <a:t> role in creating advanced visualizations and statistical plots.</a:t>
            </a:r>
          </a:p>
          <a:p>
            <a:pPr marL="285750" indent="-285750" algn="just">
              <a:buFont typeface="Arial,Sans-Serif"/>
              <a:buChar char="•"/>
            </a:pPr>
            <a:endParaRPr lang="en-IN" sz="1100"/>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1F6730-A128-2970-BE45-45DF007A1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F71B4EFA-1DB9-FEAD-6ACC-6EF622E5FBA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a:extLst>
              <a:ext uri="{FF2B5EF4-FFF2-40B4-BE49-F238E27FC236}">
                <a16:creationId xmlns:a16="http://schemas.microsoft.com/office/drawing/2014/main" id="{EAB0854A-E245-E114-40F6-4E1F252362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0288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What is NumPy?</a:t>
            </a:r>
            <a:endParaRPr lang="en-US"/>
          </a:p>
          <a:p>
            <a:r>
              <a:rPr lang="en-US" b="0"/>
              <a:t>NumPy, short for Numerical Python, is one of the core libraries in Python for numerical computing. It’s a foundational package in the data science ecosystem, widely used for performing efficient and fast computations on large datasets. NumPy is designed to handle multi-dimensional arrays and matrices efficiently, which makes it essential for data analysis, machine learning, and scientific computing</a:t>
            </a:r>
            <a:r>
              <a:rPr lang="en-US"/>
              <a:t>.</a:t>
            </a:r>
          </a:p>
          <a:p>
            <a:pPr marL="158750" indent="0">
              <a:buNone/>
            </a:pPr>
            <a:endParaRPr lang="en-US" b="1"/>
          </a:p>
          <a:p>
            <a:pPr marL="158750" indent="0">
              <a:buNone/>
            </a:pPr>
            <a:r>
              <a:rPr lang="en-US" b="1"/>
              <a:t>Key Features of NumPy</a:t>
            </a:r>
            <a:r>
              <a:rPr lang="en-US"/>
              <a:t>:</a:t>
            </a:r>
          </a:p>
          <a:p>
            <a:pPr marL="457200" indent="-298450"/>
            <a:r>
              <a:rPr lang="en-US" b="1"/>
              <a:t>Efficient Handling of Numerical Data</a:t>
            </a:r>
            <a:r>
              <a:rPr lang="en-US"/>
              <a:t>:</a:t>
            </a:r>
          </a:p>
          <a:p>
            <a:pPr marL="742950" lvl="1" indent="-285750"/>
            <a:r>
              <a:rPr lang="en-US"/>
              <a:t>NumPy is optimized for operations on large arrays of data, which are stored in contiguous memory blocks. This setup allows for quick data access and computation, making NumPy much faster for numerical tasks compared to standard Python lists.</a:t>
            </a:r>
          </a:p>
          <a:p>
            <a:pPr marL="457200" indent="-298450"/>
            <a:r>
              <a:rPr lang="en-US" b="1"/>
              <a:t>Support for Multi-dimensional Arrays</a:t>
            </a:r>
            <a:r>
              <a:rPr lang="en-US"/>
              <a:t>:</a:t>
            </a:r>
          </a:p>
          <a:p>
            <a:pPr marL="742950" lvl="1" indent="-285750"/>
            <a:r>
              <a:rPr lang="en-US"/>
              <a:t>The </a:t>
            </a:r>
            <a:r>
              <a:rPr lang="en-US" b="1"/>
              <a:t>array</a:t>
            </a:r>
            <a:r>
              <a:rPr lang="en-US"/>
              <a:t> is the central data structure in NumPy, and it can be one-dimensional (vectors), two-dimensional (matrices), or multi-dimensional (tensors). This versatility makes NumPy suitable for complex mathematical operations and multi-dimensional data manipulation.</a:t>
            </a:r>
          </a:p>
          <a:p>
            <a:pPr marL="457200" indent="-298450"/>
            <a:r>
              <a:rPr lang="en-US" b="1"/>
              <a:t>Comprehensive Mathematical Functions</a:t>
            </a:r>
            <a:r>
              <a:rPr lang="en-US"/>
              <a:t>:</a:t>
            </a:r>
          </a:p>
          <a:p>
            <a:pPr marL="742950" lvl="1" indent="-285750"/>
            <a:r>
              <a:rPr lang="en-US"/>
              <a:t>NumPy provides a broad range of </a:t>
            </a:r>
            <a:r>
              <a:rPr lang="en-US" b="1"/>
              <a:t>mathematical functions</a:t>
            </a:r>
            <a:r>
              <a:rPr lang="en-US"/>
              <a:t> for array operations, including linear algebra, statistical functions, random sampling, and more. These functions make it easy to perform a wide array of calculations, from basic arithmetic to advanced linear algebra operations.</a:t>
            </a:r>
          </a:p>
          <a:p>
            <a:pPr marL="457200" indent="-298450"/>
            <a:r>
              <a:rPr lang="en-US" b="1"/>
              <a:t>Essential for Scientific Computing and Data Analysis</a:t>
            </a:r>
            <a:r>
              <a:rPr lang="en-US"/>
              <a:t>:</a:t>
            </a:r>
          </a:p>
          <a:p>
            <a:pPr marL="742950" lvl="1" indent="-285750"/>
            <a:r>
              <a:rPr lang="en-US"/>
              <a:t>Due to its speed and efficiency, NumPy serves as the backbone of many other Python libraries for </a:t>
            </a:r>
            <a:r>
              <a:rPr lang="en-US" b="1"/>
              <a:t>scientific computing and data analysis</a:t>
            </a:r>
            <a:r>
              <a:rPr lang="en-US"/>
              <a:t>, such as Pandas, Matplotlib, and SciPy. Together, they form a powerful ecosystem for analyzing, visualizing, and working with large-scale data.</a:t>
            </a:r>
          </a:p>
          <a:p>
            <a:pPr marL="158750" indent="0">
              <a:buFont typeface="Arial" panose="020B0604020202020204" pitchFamily="34" charset="0"/>
              <a:buNone/>
            </a:pPr>
            <a:endParaRPr lang="en-IN"/>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01212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NumPy Array</a:t>
            </a:r>
            <a:endParaRPr lang="en-US"/>
          </a:p>
          <a:p>
            <a:r>
              <a:rPr lang="en-US" b="0"/>
              <a:t>The NumPy array is a multi-dimensional data structure that serves as the foundation for scientific computing in Python. Arrays are the primary way of storing and manipulating numerical data in NumPy, and they are highly optimized for performance, making them essential in data analysis and machine learning.</a:t>
            </a:r>
          </a:p>
          <a:p>
            <a:pPr marL="158750" indent="0">
              <a:buNone/>
            </a:pPr>
            <a:endParaRPr lang="en-US" b="1"/>
          </a:p>
          <a:p>
            <a:pPr marL="158750" indent="0">
              <a:buNone/>
            </a:pPr>
            <a:r>
              <a:rPr lang="en-US" b="1"/>
              <a:t>Key Characteristics of NumPy Arrays</a:t>
            </a:r>
            <a:r>
              <a:rPr lang="en-US"/>
              <a:t>:</a:t>
            </a:r>
          </a:p>
          <a:p>
            <a:pPr marL="457200" indent="-298450"/>
            <a:r>
              <a:rPr lang="en-US" b="1"/>
              <a:t>Homogenous Data</a:t>
            </a:r>
            <a:r>
              <a:rPr lang="en-US"/>
              <a:t>: All values within a NumPy array </a:t>
            </a:r>
            <a:r>
              <a:rPr lang="en-US" b="0"/>
              <a:t>are homogenous, meaning they are of the same data type (e.g., all integers, all floats, etc.). This uniformity makes processing faster and more memory-efficient, as operations can </a:t>
            </a:r>
            <a:r>
              <a:rPr lang="en-US"/>
              <a:t>be applied uniformly across all elements.</a:t>
            </a:r>
          </a:p>
          <a:p>
            <a:pPr marL="457200" indent="-298450"/>
            <a:r>
              <a:rPr lang="en-US" b="1"/>
              <a:t>Multi-Dimensional Structure</a:t>
            </a:r>
            <a:r>
              <a:rPr lang="en-US"/>
              <a:t>: Unlike traditional lists in Python, NumPy arrays </a:t>
            </a:r>
            <a:r>
              <a:rPr lang="en-US" b="0"/>
              <a:t>can be multi-dimensional. This allows you to create arrays of any shape (1D vectors, 2D matrices, or higher-dimensional tensors), making them versatile and powerful </a:t>
            </a:r>
            <a:r>
              <a:rPr lang="en-US"/>
              <a:t>for representing complex data structures, such as images or time-series data.</a:t>
            </a:r>
          </a:p>
          <a:p>
            <a:pPr marL="457200" indent="-298450"/>
            <a:r>
              <a:rPr lang="en-US" b="1"/>
              <a:t>Automatic Vectorization and Broadcasting</a:t>
            </a:r>
            <a:r>
              <a:rPr lang="en-US"/>
              <a:t>:</a:t>
            </a:r>
          </a:p>
          <a:p>
            <a:pPr marL="742950" lvl="1" indent="-285750"/>
            <a:r>
              <a:rPr lang="en-US" b="1"/>
              <a:t>Vectorization</a:t>
            </a:r>
            <a:r>
              <a:rPr lang="en-US"/>
              <a:t>: NumPy arrays </a:t>
            </a:r>
            <a:r>
              <a:rPr lang="en-US" b="0"/>
              <a:t>support automatic vectorization, meaning </a:t>
            </a:r>
            <a:r>
              <a:rPr lang="en-US"/>
              <a:t>you can perform mathematical operations on entire arrays without explicit loops. This leads to code that is not only faster but also more concise and readable.</a:t>
            </a:r>
          </a:p>
          <a:p>
            <a:pPr marL="742950" lvl="1" indent="-285750"/>
            <a:r>
              <a:rPr lang="en-US" b="1"/>
              <a:t>Broadcasting</a:t>
            </a:r>
            <a:r>
              <a:rPr lang="en-US"/>
              <a:t>: </a:t>
            </a:r>
            <a:r>
              <a:rPr lang="en-US" b="0"/>
              <a:t>NumPy’s broadcasting feature </a:t>
            </a:r>
            <a:r>
              <a:rPr lang="en-US"/>
              <a:t>enables operations on arrays of different shapes, which simplifies many mathematical operations. For example, you can add a scalar value to an array, or add two arrays of different shapes, without extra code.</a:t>
            </a:r>
          </a:p>
          <a:p>
            <a:pPr marL="158750" indent="0">
              <a:buNone/>
            </a:pPr>
            <a:endParaRPr lang="en-US" b="1"/>
          </a:p>
          <a:p>
            <a:pPr marL="158750" indent="0">
              <a:buNone/>
            </a:pPr>
            <a:endParaRPr lang="en-US" b="1"/>
          </a:p>
          <a:p>
            <a:pPr marL="158750" indent="0">
              <a:buNone/>
            </a:pPr>
            <a:r>
              <a:rPr lang="en-US" b="1"/>
              <a:t>Explanation of the code:</a:t>
            </a:r>
          </a:p>
          <a:p>
            <a:pPr marL="457200" indent="-298450"/>
            <a:r>
              <a:rPr lang="en-US"/>
              <a:t>This code begins by importing the NumPy library as np, which is a popular library in Python for numerical computations. </a:t>
            </a:r>
          </a:p>
          <a:p>
            <a:pPr marL="457200" indent="-298450"/>
            <a:r>
              <a:rPr lang="en-US"/>
              <a:t>It then creates a one-dimensional (rank 1) array a containing the integers 0 through 3. </a:t>
            </a:r>
          </a:p>
          <a:p>
            <a:pPr marL="457200" indent="-298450"/>
            <a:r>
              <a:rPr lang="en-US"/>
              <a:t>The code proceeds to print the array a itself, displays its type (which will confirm it's a NumPy array), and checks the number of dimensions using </a:t>
            </a:r>
            <a:r>
              <a:rPr lang="en-US" err="1"/>
              <a:t>a.ndim</a:t>
            </a:r>
            <a:r>
              <a:rPr lang="en-US"/>
              <a:t>, which should return 1 for a one-dimensional array. </a:t>
            </a:r>
          </a:p>
          <a:p>
            <a:pPr marL="457200" indent="-298450"/>
            <a:r>
              <a:rPr lang="en-US"/>
              <a:t>Additionally, it retrieves and prints the shape of the array with </a:t>
            </a:r>
            <a:r>
              <a:rPr lang="en-US" err="1"/>
              <a:t>a.shape</a:t>
            </a:r>
            <a:r>
              <a:rPr lang="en-US"/>
              <a:t>, which indicates the size of each dimension; since a is one-dimensional, this will return a tuple with a single value representing the length of the array. </a:t>
            </a:r>
          </a:p>
          <a:p>
            <a:pPr marL="457200" indent="-298450"/>
            <a:r>
              <a:rPr lang="en-US"/>
              <a:t>Finally, it prints the length of the array using the built-in </a:t>
            </a:r>
            <a:r>
              <a:rPr lang="en-US" err="1"/>
              <a:t>len</a:t>
            </a:r>
            <a:r>
              <a:rPr lang="en-US"/>
              <a:t>() function, which confirms the number of elements in a, returning 4 in this case.</a:t>
            </a:r>
            <a:endParaRPr lang="en-IN"/>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63447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Creating a 2-D Array from a List</a:t>
            </a:r>
            <a:r>
              <a:rPr lang="en-US"/>
              <a:t>: </a:t>
            </a:r>
          </a:p>
          <a:p>
            <a:pPr marL="457200" indent="-298450"/>
            <a:r>
              <a:rPr lang="en-US"/>
              <a:t>The code first imports the NumPy library as np. It then defines a list called </a:t>
            </a:r>
            <a:r>
              <a:rPr lang="en-US" err="1"/>
              <a:t>mylist</a:t>
            </a:r>
            <a:r>
              <a:rPr lang="en-US"/>
              <a:t>, which is a nested list containing three </a:t>
            </a:r>
            <a:r>
              <a:rPr lang="en-US" err="1"/>
              <a:t>sublists</a:t>
            </a:r>
            <a:r>
              <a:rPr lang="en-US"/>
              <a:t>: [1, 2, 3], [4, 5, 6], and [7, 8, 9]. </a:t>
            </a:r>
          </a:p>
          <a:p>
            <a:pPr marL="457200" indent="-298450"/>
            <a:r>
              <a:rPr lang="en-US"/>
              <a:t>The </a:t>
            </a:r>
            <a:r>
              <a:rPr lang="en-US" err="1"/>
              <a:t>np.array</a:t>
            </a:r>
            <a:r>
              <a:rPr lang="en-US"/>
              <a:t>(</a:t>
            </a:r>
            <a:r>
              <a:rPr lang="en-US" err="1"/>
              <a:t>mylist</a:t>
            </a:r>
            <a:r>
              <a:rPr lang="en-US"/>
              <a:t>) function is used to convert this nested list into a 2-D NumPy array. This results in a 2-D array with three rows and three columns.</a:t>
            </a:r>
          </a:p>
          <a:p>
            <a:pPr marL="158750" indent="0">
              <a:buNone/>
            </a:pPr>
            <a:endParaRPr lang="en-US" b="1"/>
          </a:p>
          <a:p>
            <a:pPr marL="158750" indent="0">
              <a:buNone/>
            </a:pPr>
            <a:r>
              <a:rPr lang="en-US" b="1"/>
              <a:t>Creating Random Arrays</a:t>
            </a:r>
            <a:r>
              <a:rPr lang="en-US"/>
              <a:t>:</a:t>
            </a:r>
          </a:p>
          <a:p>
            <a:pPr marL="457200" indent="-298450"/>
            <a:r>
              <a:rPr lang="en-US" b="1" err="1"/>
              <a:t>np.random.rand</a:t>
            </a:r>
            <a:r>
              <a:rPr lang="en-US" b="1"/>
              <a:t>(5): </a:t>
            </a:r>
            <a:r>
              <a:rPr lang="en-US"/>
              <a:t>This function generates a 1-D array of 5 random values drawn from a uniform distribution between 0 and 1.</a:t>
            </a:r>
          </a:p>
          <a:p>
            <a:pPr marL="457200" indent="-298450"/>
            <a:r>
              <a:rPr lang="en-US" b="1" err="1"/>
              <a:t>np.random.rand</a:t>
            </a:r>
            <a:r>
              <a:rPr lang="en-US" b="1"/>
              <a:t>(4, 4): </a:t>
            </a:r>
            <a:r>
              <a:rPr lang="en-US"/>
              <a:t>This generates a 2-D array with 4 rows and 4 columns, filled with random values from a uniform distribution between 0 and 1.</a:t>
            </a:r>
          </a:p>
          <a:p>
            <a:pPr marL="457200" indent="-298450"/>
            <a:r>
              <a:rPr lang="en-US" b="1" err="1"/>
              <a:t>np.random.randn</a:t>
            </a:r>
            <a:r>
              <a:rPr lang="en-US" b="1"/>
              <a:t>(4): </a:t>
            </a:r>
            <a:r>
              <a:rPr lang="en-US"/>
              <a:t>This creates a 1-D array of 4 random values drawn from a standard normal distribution (mean 0 and standard deviation 1).</a:t>
            </a:r>
          </a:p>
          <a:p>
            <a:pPr marL="158750" indent="0">
              <a:buFont typeface="Arial" panose="020B0604020202020204" pitchFamily="34" charset="0"/>
              <a:buNone/>
            </a:pPr>
            <a:endParaRPr lang="en-IN"/>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67003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Commonly Used NumPy Methods</a:t>
            </a:r>
            <a:endParaRPr lang="en-US"/>
          </a:p>
          <a:p>
            <a:pPr marL="158750" indent="0">
              <a:buNone/>
            </a:pPr>
            <a:r>
              <a:rPr lang="en-US"/>
              <a:t>NumPy provides a variety of methods that are essential for creating and manipulating arrays. Here are some of the most commonly used functions:</a:t>
            </a:r>
          </a:p>
          <a:p>
            <a:pPr marL="457200" indent="-298450"/>
            <a:r>
              <a:rPr lang="en-US" b="1" err="1"/>
              <a:t>np.array</a:t>
            </a:r>
            <a:r>
              <a:rPr lang="en-US" b="1"/>
              <a:t>()</a:t>
            </a:r>
            <a:r>
              <a:rPr lang="en-US"/>
              <a:t>:</a:t>
            </a:r>
          </a:p>
          <a:p>
            <a:pPr marL="742950" lvl="1" indent="-285750"/>
            <a:r>
              <a:rPr lang="en-US"/>
              <a:t>This function creates a </a:t>
            </a:r>
            <a:r>
              <a:rPr lang="en-US" b="1"/>
              <a:t>NumPy array</a:t>
            </a:r>
            <a:r>
              <a:rPr lang="en-US"/>
              <a:t> from a list or any other </a:t>
            </a:r>
            <a:r>
              <a:rPr lang="en-US" err="1"/>
              <a:t>iterable</a:t>
            </a:r>
            <a:r>
              <a:rPr lang="en-US"/>
              <a:t>. It’s the fundamental method to convert standard Python data structures into NumPy arrays, enabling all the advantages of array operations.</a:t>
            </a:r>
          </a:p>
          <a:p>
            <a:pPr marL="742950" lvl="1" indent="-285750"/>
            <a:r>
              <a:rPr lang="en-US" b="1"/>
              <a:t>Example</a:t>
            </a:r>
            <a:r>
              <a:rPr lang="en-US"/>
              <a:t>: </a:t>
            </a:r>
            <a:r>
              <a:rPr lang="en-US" err="1"/>
              <a:t>np.array</a:t>
            </a:r>
            <a:r>
              <a:rPr lang="en-US"/>
              <a:t>([1, 2, 3]) creates a one-dimensional array with three elements.</a:t>
            </a:r>
          </a:p>
          <a:p>
            <a:pPr marL="742950" lvl="1" indent="-285750"/>
            <a:endParaRPr lang="en-US"/>
          </a:p>
          <a:p>
            <a:pPr marL="457200" indent="-298450"/>
            <a:r>
              <a:rPr lang="en-US" b="1" err="1"/>
              <a:t>np.random.randint</a:t>
            </a:r>
            <a:r>
              <a:rPr lang="en-US" b="1"/>
              <a:t>(0, 10, 1)</a:t>
            </a:r>
            <a:r>
              <a:rPr lang="en-US"/>
              <a:t>:</a:t>
            </a:r>
          </a:p>
          <a:p>
            <a:pPr marL="742950" lvl="1" indent="-285750"/>
            <a:r>
              <a:rPr lang="en-US"/>
              <a:t>Generates a </a:t>
            </a:r>
            <a:r>
              <a:rPr lang="en-US" b="1"/>
              <a:t>random integer</a:t>
            </a:r>
            <a:r>
              <a:rPr lang="en-US"/>
              <a:t> between 0 and 10, with the specified size. This method is useful for simulations and random sampling.</a:t>
            </a:r>
          </a:p>
          <a:p>
            <a:pPr marL="742950" lvl="1" indent="-285750"/>
            <a:r>
              <a:rPr lang="en-US" b="1"/>
              <a:t>Example</a:t>
            </a:r>
            <a:r>
              <a:rPr lang="en-US"/>
              <a:t>: </a:t>
            </a:r>
            <a:r>
              <a:rPr lang="en-US" err="1"/>
              <a:t>np.random.randint</a:t>
            </a:r>
            <a:r>
              <a:rPr lang="en-US"/>
              <a:t>(0, 10, 1) might produce an output like array([4]).</a:t>
            </a:r>
          </a:p>
          <a:p>
            <a:pPr marL="742950" lvl="1" indent="-285750"/>
            <a:endParaRPr lang="en-US"/>
          </a:p>
          <a:p>
            <a:pPr marL="457200" indent="-298450"/>
            <a:r>
              <a:rPr lang="en-US" b="1" err="1"/>
              <a:t>np.unique</a:t>
            </a:r>
            <a:r>
              <a:rPr lang="en-US" b="1"/>
              <a:t>()</a:t>
            </a:r>
            <a:r>
              <a:rPr lang="en-US"/>
              <a:t>:</a:t>
            </a:r>
          </a:p>
          <a:p>
            <a:pPr marL="742950" lvl="1" indent="-285750"/>
            <a:r>
              <a:rPr lang="en-US"/>
              <a:t>Finds the </a:t>
            </a:r>
            <a:r>
              <a:rPr lang="en-US" b="1"/>
              <a:t>unique elements</a:t>
            </a:r>
            <a:r>
              <a:rPr lang="en-US"/>
              <a:t> in an array and returns them in sorted order. This is particularly useful for data analysis when you want to identify distinct values.</a:t>
            </a:r>
          </a:p>
          <a:p>
            <a:pPr marL="742950" lvl="1" indent="-285750"/>
            <a:r>
              <a:rPr lang="en-US" b="1"/>
              <a:t>Example</a:t>
            </a:r>
            <a:r>
              <a:rPr lang="en-US"/>
              <a:t>: </a:t>
            </a:r>
            <a:r>
              <a:rPr lang="en-US" err="1"/>
              <a:t>np.unique</a:t>
            </a:r>
            <a:r>
              <a:rPr lang="en-US"/>
              <a:t>([1, 2, 2, 3]) would return array([1, 2, 3]).</a:t>
            </a:r>
          </a:p>
          <a:p>
            <a:pPr marL="742950" lvl="1" indent="-285750"/>
            <a:endParaRPr lang="en-US"/>
          </a:p>
          <a:p>
            <a:pPr marL="457200" indent="-298450"/>
            <a:r>
              <a:rPr lang="en-US" b="1"/>
              <a:t>np.dot()</a:t>
            </a:r>
            <a:r>
              <a:rPr lang="en-US"/>
              <a:t>:</a:t>
            </a:r>
          </a:p>
          <a:p>
            <a:pPr marL="742950" lvl="1" indent="-285750"/>
            <a:r>
              <a:rPr lang="en-US"/>
              <a:t>Computes the </a:t>
            </a:r>
            <a:r>
              <a:rPr lang="en-US" b="1"/>
              <a:t>dot product</a:t>
            </a:r>
            <a:r>
              <a:rPr lang="en-US"/>
              <a:t> of two arrays or matrices. This is fundamental in linear algebra for various applications, including machine learning algorithms.</a:t>
            </a:r>
          </a:p>
          <a:p>
            <a:pPr marL="742950" lvl="1" indent="-285750"/>
            <a:r>
              <a:rPr lang="en-US" b="1"/>
              <a:t>Example</a:t>
            </a:r>
            <a:r>
              <a:rPr lang="en-US"/>
              <a:t>: np.dot(</a:t>
            </a:r>
            <a:r>
              <a:rPr lang="en-US" err="1"/>
              <a:t>np.array</a:t>
            </a:r>
            <a:r>
              <a:rPr lang="en-US"/>
              <a:t>([1, 2]), </a:t>
            </a:r>
            <a:r>
              <a:rPr lang="en-US" err="1"/>
              <a:t>np.array</a:t>
            </a:r>
            <a:r>
              <a:rPr lang="en-US"/>
              <a:t>([3, 4])) yields 11, which is calculated as 1∗3+2∗41*3 + 2*41∗3+2∗4.</a:t>
            </a:r>
          </a:p>
          <a:p>
            <a:pPr marL="742950" lvl="1" indent="-285750"/>
            <a:endParaRPr lang="en-US"/>
          </a:p>
          <a:p>
            <a:pPr marL="457200" indent="-298450"/>
            <a:r>
              <a:rPr lang="en-US" b="1" err="1"/>
              <a:t>np.power</a:t>
            </a:r>
            <a:r>
              <a:rPr lang="en-US" b="1"/>
              <a:t>(a, 2)</a:t>
            </a:r>
            <a:r>
              <a:rPr lang="en-US"/>
              <a:t>:</a:t>
            </a:r>
          </a:p>
          <a:p>
            <a:pPr marL="742950" lvl="1" indent="-285750"/>
            <a:r>
              <a:rPr lang="en-US"/>
              <a:t>Raises each element of the array a to the power of 2. This is a convenient way to apply element-wise operations on arrays.</a:t>
            </a:r>
          </a:p>
          <a:p>
            <a:pPr marL="742950" lvl="1" indent="-285750"/>
            <a:r>
              <a:rPr lang="en-US" b="1"/>
              <a:t>Example</a:t>
            </a:r>
            <a:r>
              <a:rPr lang="en-US"/>
              <a:t>: If a = </a:t>
            </a:r>
            <a:r>
              <a:rPr lang="en-US" err="1"/>
              <a:t>np.array</a:t>
            </a:r>
            <a:r>
              <a:rPr lang="en-US"/>
              <a:t>([1, 2, 3]), then </a:t>
            </a:r>
            <a:r>
              <a:rPr lang="en-US" err="1"/>
              <a:t>np.power</a:t>
            </a:r>
            <a:r>
              <a:rPr lang="en-US"/>
              <a:t>(a, 2) results in array([1, 4, 9]).</a:t>
            </a:r>
          </a:p>
          <a:p>
            <a:pPr marL="742950" lvl="1" indent="-285750"/>
            <a:endParaRPr lang="en-US"/>
          </a:p>
          <a:p>
            <a:pPr marL="457200" indent="-298450"/>
            <a:r>
              <a:rPr lang="en-US" b="1" err="1"/>
              <a:t>np.sqrt</a:t>
            </a:r>
            <a:r>
              <a:rPr lang="en-US" b="1"/>
              <a:t>(a)</a:t>
            </a:r>
            <a:r>
              <a:rPr lang="en-US"/>
              <a:t>:</a:t>
            </a:r>
          </a:p>
          <a:p>
            <a:pPr marL="742950" lvl="1" indent="-285750"/>
            <a:r>
              <a:rPr lang="en-US"/>
              <a:t>Returns the </a:t>
            </a:r>
            <a:r>
              <a:rPr lang="en-US" b="1"/>
              <a:t>square root</a:t>
            </a:r>
            <a:r>
              <a:rPr lang="en-US"/>
              <a:t> of each element in the array a. This is useful for statistical analysis and data transformation.</a:t>
            </a:r>
          </a:p>
          <a:p>
            <a:pPr marL="742950" lvl="1" indent="-285750"/>
            <a:r>
              <a:rPr lang="en-US" b="1"/>
              <a:t>Example</a:t>
            </a:r>
            <a:r>
              <a:rPr lang="en-US"/>
              <a:t>: For a = </a:t>
            </a:r>
            <a:r>
              <a:rPr lang="en-US" err="1"/>
              <a:t>np.array</a:t>
            </a:r>
            <a:r>
              <a:rPr lang="en-US"/>
              <a:t>([1, 4, 9]), </a:t>
            </a:r>
            <a:r>
              <a:rPr lang="en-US" err="1"/>
              <a:t>np.sqrt</a:t>
            </a:r>
            <a:r>
              <a:rPr lang="en-US"/>
              <a:t>(a) would return array([1., 2., 3.]).</a:t>
            </a:r>
          </a:p>
          <a:p>
            <a:pPr marL="742950" lvl="1" indent="-285750"/>
            <a:endParaRPr lang="en-US"/>
          </a:p>
          <a:p>
            <a:pPr marL="457200" indent="-298450"/>
            <a:r>
              <a:rPr lang="en-US" b="1" err="1"/>
              <a:t>np.ones</a:t>
            </a:r>
            <a:r>
              <a:rPr lang="en-US" b="1"/>
              <a:t>()</a:t>
            </a:r>
            <a:r>
              <a:rPr lang="en-US"/>
              <a:t>:</a:t>
            </a:r>
          </a:p>
          <a:p>
            <a:pPr marL="742950" lvl="1" indent="-285750"/>
            <a:r>
              <a:rPr lang="en-US"/>
              <a:t>Creates a new array of the specified shape, filled with </a:t>
            </a:r>
            <a:r>
              <a:rPr lang="en-US" b="1"/>
              <a:t>ones</a:t>
            </a:r>
            <a:r>
              <a:rPr lang="en-US"/>
              <a:t>. This can be useful for initializing matrices or tensors in computations.</a:t>
            </a:r>
          </a:p>
          <a:p>
            <a:pPr marL="742950" lvl="1" indent="-285750"/>
            <a:r>
              <a:rPr lang="en-US" b="1"/>
              <a:t>Example</a:t>
            </a:r>
            <a:r>
              <a:rPr lang="en-US"/>
              <a:t>: </a:t>
            </a:r>
            <a:r>
              <a:rPr lang="en-US" err="1"/>
              <a:t>np.ones</a:t>
            </a:r>
            <a:r>
              <a:rPr lang="en-US"/>
              <a:t>((2, 3)) creates a 2x3 array filled with ones.</a:t>
            </a:r>
          </a:p>
          <a:p>
            <a:pPr marL="742950" lvl="1" indent="-285750"/>
            <a:endParaRPr lang="en-US"/>
          </a:p>
          <a:p>
            <a:pPr marL="457200" indent="-298450"/>
            <a:r>
              <a:rPr lang="en-US" b="1" err="1"/>
              <a:t>np.zeros</a:t>
            </a:r>
            <a:r>
              <a:rPr lang="en-US" b="1"/>
              <a:t>()</a:t>
            </a:r>
            <a:r>
              <a:rPr lang="en-US"/>
              <a:t>:</a:t>
            </a:r>
          </a:p>
          <a:p>
            <a:pPr marL="742950" lvl="1" indent="-285750"/>
            <a:r>
              <a:rPr lang="en-US"/>
              <a:t>Similar to </a:t>
            </a:r>
            <a:r>
              <a:rPr lang="en-US" err="1"/>
              <a:t>np.ones</a:t>
            </a:r>
            <a:r>
              <a:rPr lang="en-US"/>
              <a:t>(), this method creates a new array of the specified shape, but filled with </a:t>
            </a:r>
            <a:r>
              <a:rPr lang="en-US" b="1"/>
              <a:t>zeros</a:t>
            </a:r>
            <a:r>
              <a:rPr lang="en-US"/>
              <a:t>. It’s often used to initialize arrays before populating them with data.</a:t>
            </a:r>
          </a:p>
          <a:p>
            <a:pPr marL="742950" lvl="1" indent="-285750"/>
            <a:r>
              <a:rPr lang="en-US" b="1"/>
              <a:t>Example</a:t>
            </a:r>
            <a:r>
              <a:rPr lang="en-US"/>
              <a:t>: </a:t>
            </a:r>
            <a:r>
              <a:rPr lang="en-US" err="1"/>
              <a:t>np.zeros</a:t>
            </a:r>
            <a:r>
              <a:rPr lang="en-US"/>
              <a:t>((2, 3)) generates a 2x3 array filled with zeros.</a:t>
            </a:r>
          </a:p>
          <a:p>
            <a:pPr marL="742950" lvl="1" indent="-285750"/>
            <a:endParaRPr lang="en-US"/>
          </a:p>
          <a:p>
            <a:pPr marL="457200" indent="-298450"/>
            <a:r>
              <a:rPr lang="en-US" b="1" err="1"/>
              <a:t>np.max</a:t>
            </a:r>
            <a:r>
              <a:rPr lang="en-US" b="1"/>
              <a:t>()</a:t>
            </a:r>
            <a:r>
              <a:rPr lang="en-US"/>
              <a:t>:</a:t>
            </a:r>
          </a:p>
          <a:p>
            <a:pPr marL="742950" lvl="1" indent="-285750"/>
            <a:r>
              <a:rPr lang="en-US"/>
              <a:t>Returns the </a:t>
            </a:r>
            <a:r>
              <a:rPr lang="en-US" b="1"/>
              <a:t>maximum value</a:t>
            </a:r>
            <a:r>
              <a:rPr lang="en-US"/>
              <a:t> in the array. This is helpful for identifying the largest element in datasets.</a:t>
            </a:r>
          </a:p>
          <a:p>
            <a:pPr marL="742950" lvl="1" indent="-285750"/>
            <a:r>
              <a:rPr lang="en-US" b="1"/>
              <a:t>Example</a:t>
            </a:r>
            <a:r>
              <a:rPr lang="en-US"/>
              <a:t>: For a = </a:t>
            </a:r>
            <a:r>
              <a:rPr lang="en-US" err="1"/>
              <a:t>np.array</a:t>
            </a:r>
            <a:r>
              <a:rPr lang="en-US"/>
              <a:t>([1, 5, 3]), </a:t>
            </a:r>
            <a:r>
              <a:rPr lang="en-US" err="1"/>
              <a:t>np.max</a:t>
            </a:r>
            <a:r>
              <a:rPr lang="en-US"/>
              <a:t>(a) would return 5.</a:t>
            </a:r>
          </a:p>
          <a:p>
            <a:pPr marL="742950" lvl="1" indent="-285750"/>
            <a:endParaRPr lang="en-US"/>
          </a:p>
          <a:p>
            <a:pPr marL="457200" indent="-298450"/>
            <a:r>
              <a:rPr lang="en-US" b="1" err="1"/>
              <a:t>np.arange</a:t>
            </a:r>
            <a:r>
              <a:rPr lang="en-US" b="1"/>
              <a:t>(10)</a:t>
            </a:r>
            <a:r>
              <a:rPr lang="en-US"/>
              <a:t>:</a:t>
            </a:r>
          </a:p>
          <a:p>
            <a:pPr marL="742950" lvl="1" indent="-285750"/>
            <a:r>
              <a:rPr lang="en-US"/>
              <a:t>Creates an array with </a:t>
            </a:r>
            <a:r>
              <a:rPr lang="en-US" b="1"/>
              <a:t>evenly spaced values</a:t>
            </a:r>
            <a:r>
              <a:rPr lang="en-US"/>
              <a:t> from 0 to 9. It’s similar to Python’s built-in range() function but returns a NumPy array instead.</a:t>
            </a:r>
          </a:p>
          <a:p>
            <a:pPr marL="742950" lvl="1" indent="-285750"/>
            <a:r>
              <a:rPr lang="en-US" b="1"/>
              <a:t>Example</a:t>
            </a:r>
            <a:r>
              <a:rPr lang="en-US"/>
              <a:t>: </a:t>
            </a:r>
            <a:r>
              <a:rPr lang="en-US" err="1"/>
              <a:t>np.arange</a:t>
            </a:r>
            <a:r>
              <a:rPr lang="en-US"/>
              <a:t>(10) results in array([0, 1, 2, 3, 4, 5, 6, 7, 8, 9]).</a:t>
            </a:r>
          </a:p>
          <a:p>
            <a:pPr marL="158750" indent="0">
              <a:buFont typeface="Arial" panose="020B0604020202020204" pitchFamily="34" charset="0"/>
              <a:buNone/>
            </a:pPr>
            <a:endParaRPr lang="en-IN"/>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00599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Applications of NumPy</a:t>
            </a:r>
            <a:endParaRPr lang="en-US"/>
          </a:p>
          <a:p>
            <a:r>
              <a:rPr lang="en-US"/>
              <a:t>NumPy is an essential library for numerical computing in Python, with a wide range of applications in data analysis, scientific computing, and machine learning. Here are some key areas where NumPy shines:</a:t>
            </a:r>
          </a:p>
          <a:p>
            <a:pPr marL="457200" indent="-298450"/>
            <a:r>
              <a:rPr lang="en-US" b="1"/>
              <a:t>Array Manipulation</a:t>
            </a:r>
            <a:r>
              <a:rPr lang="en-US"/>
              <a:t>:</a:t>
            </a:r>
          </a:p>
          <a:p>
            <a:pPr marL="742950" lvl="1" indent="-285750"/>
            <a:r>
              <a:rPr lang="en-US" b="1"/>
              <a:t>Creation</a:t>
            </a:r>
            <a:r>
              <a:rPr lang="en-US"/>
              <a:t>: NumPy allows for the easy creation of arrays from lists, tuples, or even other arrays. This flexibility makes it straightforward to initialize data structures for various applications.</a:t>
            </a:r>
          </a:p>
          <a:p>
            <a:pPr marL="742950" lvl="1" indent="-285750"/>
            <a:r>
              <a:rPr lang="en-US" b="1"/>
              <a:t>Manipulation</a:t>
            </a:r>
            <a:r>
              <a:rPr lang="en-US"/>
              <a:t>: With NumPy, you can efficiently manipulate arrays by reshaping, merging, or splitting them, enabling complex data transformations.</a:t>
            </a:r>
          </a:p>
          <a:p>
            <a:pPr marL="742950" lvl="1" indent="-285750"/>
            <a:r>
              <a:rPr lang="en-US" b="1"/>
              <a:t>Slicing</a:t>
            </a:r>
            <a:r>
              <a:rPr lang="en-US"/>
              <a:t>: NumPy provides powerful slicing capabilities, allowing users to extract specific portions of arrays. This feature is crucial for data analysis tasks, where you often need to focus on particular subsets of your data.</a:t>
            </a:r>
          </a:p>
          <a:p>
            <a:pPr marL="457200" indent="-298450"/>
            <a:r>
              <a:rPr lang="en-US" b="1"/>
              <a:t>Mathematical Operations</a:t>
            </a:r>
            <a:r>
              <a:rPr lang="en-US"/>
              <a:t>:</a:t>
            </a:r>
          </a:p>
          <a:p>
            <a:pPr marL="742950" lvl="1" indent="-285750"/>
            <a:r>
              <a:rPr lang="en-US" b="1"/>
              <a:t>Element-Wise Operations</a:t>
            </a:r>
            <a:r>
              <a:rPr lang="en-US"/>
              <a:t>: NumPy enables element-wise operations on arrays, allowing you to perform calculations on entire datasets without explicit loops. This leads to cleaner and more efficient code.</a:t>
            </a:r>
          </a:p>
          <a:p>
            <a:pPr marL="742950" lvl="1" indent="-285750"/>
            <a:r>
              <a:rPr lang="en-US" b="1"/>
              <a:t>Linear Algebra</a:t>
            </a:r>
            <a:r>
              <a:rPr lang="en-US"/>
              <a:t>: NumPy provides comprehensive support for linear algebra operations, such as matrix multiplication, determinants, and eigenvalues, which are fundamental in various scientific and engineering applications.</a:t>
            </a:r>
          </a:p>
          <a:p>
            <a:pPr marL="742950" lvl="1" indent="-285750"/>
            <a:r>
              <a:rPr lang="en-US" b="1"/>
              <a:t>Statistical Operations</a:t>
            </a:r>
            <a:r>
              <a:rPr lang="en-US"/>
              <a:t>: The library includes a wide array of statistical functions (mean, median, standard deviation, etc.) that help analyze data distributions and trends, making it essential for data analysis tasks.</a:t>
            </a:r>
          </a:p>
          <a:p>
            <a:pPr marL="457200" indent="-298450"/>
            <a:r>
              <a:rPr lang="en-US" b="1"/>
              <a:t>Integration with Other Libraries</a:t>
            </a:r>
            <a:r>
              <a:rPr lang="en-US"/>
              <a:t>:</a:t>
            </a:r>
          </a:p>
          <a:p>
            <a:pPr marL="742950" lvl="1" indent="-285750"/>
            <a:r>
              <a:rPr lang="en-US"/>
              <a:t>NumPy works seamlessly with other popular Python libraries, such as </a:t>
            </a:r>
            <a:r>
              <a:rPr lang="en-US" b="1"/>
              <a:t>Pandas</a:t>
            </a:r>
            <a:r>
              <a:rPr lang="en-US"/>
              <a:t> (for data manipulation), </a:t>
            </a:r>
            <a:r>
              <a:rPr lang="en-US" b="1"/>
              <a:t>SciPy</a:t>
            </a:r>
            <a:r>
              <a:rPr lang="en-US"/>
              <a:t> (for scientific computing), and </a:t>
            </a:r>
            <a:r>
              <a:rPr lang="en-US" b="1"/>
              <a:t>Matplotlib</a:t>
            </a:r>
            <a:r>
              <a:rPr lang="en-US"/>
              <a:t> (for data visualization). This integration enhances its functionality and allows users to leverage the strengths of each library in their data workflows.</a:t>
            </a:r>
          </a:p>
          <a:p>
            <a:pPr marL="457200" indent="-298450"/>
            <a:r>
              <a:rPr lang="en-US" b="1"/>
              <a:t>Performance</a:t>
            </a:r>
            <a:r>
              <a:rPr lang="en-US"/>
              <a:t>:</a:t>
            </a:r>
          </a:p>
          <a:p>
            <a:pPr marL="742950" lvl="1" indent="-285750"/>
            <a:r>
              <a:rPr lang="en-US"/>
              <a:t>NumPy is optimized for speed and performance, making it ideal for </a:t>
            </a:r>
            <a:r>
              <a:rPr lang="en-US" b="1"/>
              <a:t>large-scale data analysis</a:t>
            </a:r>
            <a:r>
              <a:rPr lang="en-US"/>
              <a:t>. It uses efficient memory management and vectorized operations, enabling computations to be executed much faster than with traditional Python lists. This efficiency is crucial for handling big data and complex numerical tasks in fields like machine learning, statistics, and scientific research.</a:t>
            </a:r>
          </a:p>
          <a:p>
            <a:pPr marL="158750" indent="0">
              <a:buNone/>
            </a:pPr>
            <a:endParaRPr lang="en-IN"/>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98148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EE1B45A-FDF3-BAEB-BE2E-4C20CB827191}"/>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F2FB989-686F-D589-6E79-6FE1C115E0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a:extLst>
              <a:ext uri="{FF2B5EF4-FFF2-40B4-BE49-F238E27FC236}">
                <a16:creationId xmlns:a16="http://schemas.microsoft.com/office/drawing/2014/main" id="{0D78D63A-D98B-C910-085E-32E26F0432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5403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Data Preprocessing</a:t>
            </a:r>
            <a:endParaRPr lang="en-US" b="0"/>
          </a:p>
          <a:p>
            <a:pPr marL="457200" indent="-298450"/>
            <a:r>
              <a:rPr lang="en-US" b="0"/>
              <a:t>Data preprocessing is a crucial process that transforms raw data into a clean, organized, and usable format that is suitable for analysis. It lays the foundation for effective data analysis by ensuring that the data is accurate, consistent, and ready for the next steps in any analytical workflow.</a:t>
            </a:r>
          </a:p>
          <a:p>
            <a:pPr marL="457200" indent="-298450"/>
            <a:r>
              <a:rPr lang="en-US" b="0"/>
              <a:t>Data preprocessing involves several essential tasks that enhance data quality and ensure consistency. Properly preprocessed data improves the reliability of analysis, leading to more accurate insights and better decision-making.</a:t>
            </a:r>
          </a:p>
          <a:p>
            <a:pPr marL="158750" indent="0">
              <a:buNone/>
            </a:pPr>
            <a:endParaRPr lang="en-US" b="0"/>
          </a:p>
          <a:p>
            <a:pPr marL="158750" indent="0">
              <a:spcAft>
                <a:spcPts val="800"/>
              </a:spcAft>
              <a:buNone/>
            </a:pPr>
            <a:r>
              <a:rPr lang="en-US" sz="1100">
                <a:latin typeface="+mn-lt"/>
              </a:rPr>
              <a:t>Data preprocessing typically involves four key steps:</a:t>
            </a:r>
          </a:p>
          <a:p>
            <a:pPr marL="457200" indent="-298450">
              <a:spcAft>
                <a:spcPts val="800"/>
              </a:spcAft>
            </a:pPr>
            <a:r>
              <a:rPr lang="en-US" sz="1100">
                <a:latin typeface="+mn-lt"/>
              </a:rPr>
              <a:t>Discovery: Understanding the data, identifying its structure, format, and potential issues.</a:t>
            </a:r>
          </a:p>
          <a:p>
            <a:pPr marL="457200" indent="-298450">
              <a:spcAft>
                <a:spcPts val="800"/>
              </a:spcAft>
            </a:pPr>
            <a:r>
              <a:rPr lang="en-US" sz="1100">
                <a:latin typeface="+mn-lt"/>
              </a:rPr>
              <a:t>Transformation: Converting data into a suitable format for analysis, including handling missing values, outliers, and inconsistencies.</a:t>
            </a:r>
          </a:p>
          <a:p>
            <a:pPr marL="457200" indent="-298450">
              <a:spcAft>
                <a:spcPts val="800"/>
              </a:spcAft>
            </a:pPr>
            <a:r>
              <a:rPr lang="en-US" sz="1100">
                <a:latin typeface="+mn-lt"/>
              </a:rPr>
              <a:t>Validation: Ensuring data accuracy and consistency through checks and verification.</a:t>
            </a:r>
          </a:p>
          <a:p>
            <a:pPr marL="457200" indent="-298450">
              <a:spcAft>
                <a:spcPts val="800"/>
              </a:spcAft>
            </a:pPr>
            <a:r>
              <a:rPr lang="en-US" sz="1100">
                <a:latin typeface="+mn-lt"/>
              </a:rPr>
              <a:t>Publishing: Preparing the processed data for analysis and consumption.</a:t>
            </a:r>
          </a:p>
          <a:p>
            <a:pPr marL="158750" indent="0">
              <a:buNone/>
            </a:pPr>
            <a:endParaRPr lang="en-US" b="0"/>
          </a:p>
          <a:p>
            <a:pPr marL="158750" indent="0">
              <a:buNone/>
            </a:pPr>
            <a:endParaRPr lang="en-US"/>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19524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Discovery Phase</a:t>
            </a:r>
          </a:p>
          <a:p>
            <a:r>
              <a:rPr lang="en-US" b="0"/>
              <a:t>The primary goal of the Discovery Phase is to understand the data in the context of the specific use case. This involves gaining insights into the data's characteristics, structure, and potential challenges that might affect analysis.</a:t>
            </a:r>
          </a:p>
          <a:p>
            <a:pPr marL="158750" indent="0">
              <a:buNone/>
            </a:pPr>
            <a:endParaRPr lang="en-US" b="1"/>
          </a:p>
          <a:p>
            <a:pPr marL="158750" indent="0">
              <a:buNone/>
            </a:pPr>
            <a:r>
              <a:rPr lang="en-US" b="1"/>
              <a:t>Activities</a:t>
            </a:r>
            <a:r>
              <a:rPr lang="en-US"/>
              <a:t>:</a:t>
            </a:r>
          </a:p>
          <a:p>
            <a:pPr marL="457200" indent="-298450"/>
            <a:r>
              <a:rPr lang="en-US" b="1"/>
              <a:t>Clean</a:t>
            </a:r>
            <a:r>
              <a:rPr lang="en-US"/>
              <a:t>: Identify and address initial data quality issues, such as missing values or outliers that could impact the analysis.</a:t>
            </a:r>
          </a:p>
          <a:p>
            <a:pPr marL="457200" indent="-298450"/>
            <a:r>
              <a:rPr lang="en-US" b="1"/>
              <a:t>Structure</a:t>
            </a:r>
            <a:r>
              <a:rPr lang="en-US"/>
              <a:t>: Determine how the data is organized and whether it is in a suitable format for analysis. This may involve assessing whether the data is in tabular form, time-series format, etc.</a:t>
            </a:r>
          </a:p>
          <a:p>
            <a:pPr marL="457200" indent="-298450"/>
            <a:r>
              <a:rPr lang="en-US" b="1"/>
              <a:t>Organize</a:t>
            </a:r>
            <a:r>
              <a:rPr lang="en-US"/>
              <a:t>: Arrange the data logically to facilitate further processing. This might include categorizing variables or defining the relationships between different datasets.</a:t>
            </a:r>
          </a:p>
          <a:p>
            <a:pPr marL="457200" indent="-298450"/>
            <a:r>
              <a:rPr lang="en-US" b="1"/>
              <a:t>Map Data</a:t>
            </a:r>
            <a:r>
              <a:rPr lang="en-US"/>
              <a:t>: Create a data dictionary or schema that outlines the data types, variable definitions, and relationships among different datasets. This helps clarify how each piece of data contributes to the analysis.</a:t>
            </a:r>
          </a:p>
          <a:p>
            <a:r>
              <a:rPr lang="en-US" b="1"/>
              <a:t>Outcome</a:t>
            </a:r>
            <a:r>
              <a:rPr lang="en-US"/>
              <a:t>: The outcome of the Discovery </a:t>
            </a:r>
            <a:r>
              <a:rPr lang="en-US" b="0"/>
              <a:t>Phase is to determine the best approach for data preprocessing. By </a:t>
            </a:r>
            <a:r>
              <a:rPr lang="en-US"/>
              <a:t>thoroughly understanding the data, you can make informed decisions about the methods and techniques that will be most effective for transforming the data into a usable format for analysis.</a:t>
            </a:r>
          </a:p>
          <a:p>
            <a:pPr marL="158750" indent="0">
              <a:buNone/>
            </a:pPr>
            <a:endParaRPr lang="en-US" b="1"/>
          </a:p>
          <a:p>
            <a:pPr marL="158750" indent="0">
              <a:buNone/>
            </a:pPr>
            <a:r>
              <a:rPr lang="en-US" b="1"/>
              <a:t>Transformation Phase</a:t>
            </a:r>
          </a:p>
          <a:p>
            <a:pPr marL="158750" indent="0">
              <a:buNone/>
            </a:pPr>
            <a:r>
              <a:rPr lang="en-US" b="0"/>
              <a:t>The Transformation Phase focuses on preparing the data for analysis through various techniques. </a:t>
            </a:r>
          </a:p>
          <a:p>
            <a:pPr marL="158750" indent="0">
              <a:buNone/>
            </a:pPr>
            <a:r>
              <a:rPr lang="en-US" b="1"/>
              <a:t>Key activities include:</a:t>
            </a:r>
          </a:p>
          <a:p>
            <a:pPr marL="457200" indent="-298450"/>
            <a:r>
              <a:rPr lang="en-US" b="1"/>
              <a:t>Structuring</a:t>
            </a:r>
            <a:r>
              <a:rPr lang="en-US"/>
              <a:t>:</a:t>
            </a:r>
          </a:p>
          <a:p>
            <a:pPr marL="742950" lvl="1" indent="-285750"/>
            <a:r>
              <a:rPr lang="en-US"/>
              <a:t>Organizing data into a specific format suitable for analysis, such as converting data into tabular formats or creating structured datasets from unstructured sources.</a:t>
            </a:r>
          </a:p>
          <a:p>
            <a:pPr marL="742950" lvl="1" indent="-285750"/>
            <a:r>
              <a:rPr lang="en-US" b="1"/>
              <a:t>Example</a:t>
            </a:r>
            <a:r>
              <a:rPr lang="en-US"/>
              <a:t>: Transforming raw text data into a structured table with columns for different attributes.</a:t>
            </a:r>
          </a:p>
          <a:p>
            <a:pPr marL="457200" indent="-298450"/>
            <a:r>
              <a:rPr lang="en-US" b="1"/>
              <a:t>Normalizing</a:t>
            </a:r>
            <a:r>
              <a:rPr lang="en-US"/>
              <a:t>:</a:t>
            </a:r>
          </a:p>
          <a:p>
            <a:pPr marL="742950" lvl="1" indent="-285750"/>
            <a:r>
              <a:rPr lang="en-US"/>
              <a:t>Adjusting data values to a common scale to ensure that no particular feature disproportionately affects the results. This is essential in algorithms sensitive to the scale of input data.</a:t>
            </a:r>
          </a:p>
          <a:p>
            <a:pPr marL="742950" lvl="1" indent="-285750"/>
            <a:r>
              <a:rPr lang="en-US" b="1"/>
              <a:t>Example</a:t>
            </a:r>
            <a:r>
              <a:rPr lang="en-US"/>
              <a:t>: Scaling numerical features to a range between 0 and 1, or standardizing them to have a mean of 0 and a standard deviation of 1.</a:t>
            </a:r>
          </a:p>
          <a:p>
            <a:pPr marL="457200" indent="-298450"/>
            <a:r>
              <a:rPr lang="en-US" b="1"/>
              <a:t>De-normalizing</a:t>
            </a:r>
            <a:r>
              <a:rPr lang="en-US"/>
              <a:t>:</a:t>
            </a:r>
          </a:p>
          <a:p>
            <a:pPr marL="742950" lvl="1" indent="-285750"/>
            <a:r>
              <a:rPr lang="en-US"/>
              <a:t>Converting normalized data back into its original format or scale, if needed, to interpret results in a more understandable context.</a:t>
            </a:r>
          </a:p>
          <a:p>
            <a:pPr marL="742950" lvl="1" indent="-285750"/>
            <a:r>
              <a:rPr lang="en-US" b="1"/>
              <a:t>Example</a:t>
            </a:r>
            <a:r>
              <a:rPr lang="en-US"/>
              <a:t>: Converting scaled values back to their original units for reporting or presentation purposes.</a:t>
            </a:r>
          </a:p>
          <a:p>
            <a:pPr marL="457200" indent="-298450"/>
            <a:r>
              <a:rPr lang="en-US" b="1"/>
              <a:t>Cleaning</a:t>
            </a:r>
            <a:r>
              <a:rPr lang="en-US"/>
              <a:t>:</a:t>
            </a:r>
          </a:p>
          <a:p>
            <a:pPr marL="742950" lvl="1" indent="-285750"/>
            <a:r>
              <a:rPr lang="en-US"/>
              <a:t>Removing or correcting errors in the data, such as inconsistencies, duplicates, or incorrect values. This is crucial for ensuring the integrity and reliability of the dataset.</a:t>
            </a:r>
          </a:p>
          <a:p>
            <a:pPr marL="742950" lvl="1" indent="-285750"/>
            <a:r>
              <a:rPr lang="en-US" b="1"/>
              <a:t>Example</a:t>
            </a:r>
            <a:r>
              <a:rPr lang="en-US"/>
              <a:t>: Identifying and correcting typos in categorical variables or removing duplicate records.</a:t>
            </a:r>
          </a:p>
          <a:p>
            <a:pPr marL="457200" indent="-298450"/>
            <a:r>
              <a:rPr lang="en-US" b="1"/>
              <a:t>Enriching</a:t>
            </a:r>
            <a:r>
              <a:rPr lang="en-US"/>
              <a:t>:</a:t>
            </a:r>
          </a:p>
          <a:p>
            <a:pPr marL="742950" lvl="1" indent="-285750"/>
            <a:r>
              <a:rPr lang="en-US"/>
              <a:t>Adding additional information to the data to provide more context or enhance the analysis. This could involve merging datasets, adding new features, or integrating external data sources.</a:t>
            </a:r>
          </a:p>
          <a:p>
            <a:pPr marL="742950" lvl="1" indent="-285750"/>
            <a:r>
              <a:rPr lang="en-US" b="1"/>
              <a:t>Example</a:t>
            </a:r>
            <a:r>
              <a:rPr lang="en-US"/>
              <a:t>: Combining customer data with demographic information to enrich insights for a marketing analysis.</a:t>
            </a:r>
          </a:p>
          <a:p>
            <a:pPr marL="158750" indent="0">
              <a:buNone/>
            </a:pPr>
            <a:endParaRPr lang="en-US"/>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6793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Validation Phase</a:t>
            </a:r>
          </a:p>
          <a:p>
            <a:r>
              <a:rPr lang="en-US" b="0"/>
              <a:t>The Validation Phase is critical for evaluating the quality of data after transformation. This step ensures that the data meets specific standards of accuracy, reliability, and security, making it fit for analysis and decision-making.</a:t>
            </a:r>
          </a:p>
          <a:p>
            <a:pPr marL="158750" indent="0">
              <a:buNone/>
            </a:pPr>
            <a:r>
              <a:rPr lang="en-US" b="1"/>
              <a:t>Validation Rules</a:t>
            </a:r>
            <a:r>
              <a:rPr lang="en-US"/>
              <a:t>:</a:t>
            </a:r>
          </a:p>
          <a:p>
            <a:pPr>
              <a:buFont typeface="Arial" panose="020B0604020202020204" pitchFamily="34" charset="0"/>
              <a:buChar char="•"/>
            </a:pPr>
            <a:r>
              <a:rPr lang="en-US" b="0"/>
              <a:t>During this phase, a set of validation rules is applied. These are repetitive programming procedures designed to verify the integrity of the data. Key </a:t>
            </a:r>
            <a:r>
              <a:rPr lang="en-US"/>
              <a:t>aspects include:</a:t>
            </a:r>
          </a:p>
          <a:p>
            <a:pPr marL="742950" lvl="1" indent="-285750">
              <a:buFont typeface="Arial" panose="020B0604020202020204" pitchFamily="34" charset="0"/>
              <a:buChar char="•"/>
            </a:pPr>
            <a:r>
              <a:rPr lang="en-US" b="1"/>
              <a:t>Accuracy</a:t>
            </a:r>
            <a:r>
              <a:rPr lang="en-US"/>
              <a:t>: Ensuring that the data correctly represents the real-world scenarios it is supposed to depict. This may involve cross-checking against known values or validating calculations.</a:t>
            </a:r>
          </a:p>
          <a:p>
            <a:pPr marL="742950" lvl="1" indent="-285750">
              <a:buFont typeface="Arial" panose="020B0604020202020204" pitchFamily="34" charset="0"/>
              <a:buChar char="•"/>
            </a:pPr>
            <a:r>
              <a:rPr lang="en-US" b="1"/>
              <a:t>Reliability</a:t>
            </a:r>
            <a:r>
              <a:rPr lang="en-US"/>
              <a:t>: Confirming that the data remains consistent and trustworthy across different analyses or datasets. This might include checks for data consistency over time.</a:t>
            </a:r>
          </a:p>
          <a:p>
            <a:pPr marL="742950" lvl="1" indent="-285750">
              <a:buFont typeface="Arial" panose="020B0604020202020204" pitchFamily="34" charset="0"/>
              <a:buChar char="•"/>
            </a:pPr>
            <a:r>
              <a:rPr lang="en-US" b="1"/>
              <a:t>Security</a:t>
            </a:r>
            <a:r>
              <a:rPr lang="en-US"/>
              <a:t>: Ensuring that sensitive data is handled appropriately, adhering to privacy standards and regulations. This includes checking for unauthorized access and validating that data is stored securely.</a:t>
            </a:r>
          </a:p>
          <a:p>
            <a:pPr marL="742950" lvl="1" indent="-285750">
              <a:buFont typeface="Arial" panose="020B0604020202020204" pitchFamily="34" charset="0"/>
              <a:buChar char="•"/>
            </a:pPr>
            <a:endParaRPr lang="en-US"/>
          </a:p>
          <a:p>
            <a:pPr marL="158750" indent="0">
              <a:buNone/>
            </a:pPr>
            <a:r>
              <a:rPr lang="en-US" b="1"/>
              <a:t>Common Validation Techniques</a:t>
            </a:r>
            <a:r>
              <a:rPr lang="en-US"/>
              <a:t>:</a:t>
            </a:r>
          </a:p>
          <a:p>
            <a:pPr>
              <a:buFont typeface="Arial" panose="020B0604020202020204" pitchFamily="34" charset="0"/>
              <a:buChar char="•"/>
            </a:pPr>
            <a:r>
              <a:rPr lang="en-US" b="1"/>
              <a:t>Automated Scripts</a:t>
            </a:r>
            <a:r>
              <a:rPr lang="en-US"/>
              <a:t>: Utilizing scripts to run checks on data quality metrics, such as completeness, validity, and uniqueness.</a:t>
            </a:r>
          </a:p>
          <a:p>
            <a:pPr>
              <a:buFont typeface="Arial" panose="020B0604020202020204" pitchFamily="34" charset="0"/>
              <a:buChar char="•"/>
            </a:pPr>
            <a:r>
              <a:rPr lang="en-US" b="1"/>
              <a:t>Statistical Checks</a:t>
            </a:r>
            <a:r>
              <a:rPr lang="en-US"/>
              <a:t>: Applying statistical methods to validate distributions and ranges of numerical data.</a:t>
            </a:r>
          </a:p>
          <a:p>
            <a:pPr>
              <a:buFont typeface="Arial" panose="020B0604020202020204" pitchFamily="34" charset="0"/>
              <a:buChar char="•"/>
            </a:pPr>
            <a:r>
              <a:rPr lang="en-US" b="1"/>
              <a:t>Peer Review</a:t>
            </a:r>
            <a:r>
              <a:rPr lang="en-US"/>
              <a:t>: Involving team members in reviewing the data and the validation processes to catch potential issues that automated methods may miss.</a:t>
            </a:r>
          </a:p>
          <a:p>
            <a:pPr marL="158750" indent="0">
              <a:buNone/>
            </a:pPr>
            <a:endParaRPr lang="en-US" b="1"/>
          </a:p>
          <a:p>
            <a:pPr marL="158750" indent="0">
              <a:buNone/>
            </a:pPr>
            <a:r>
              <a:rPr lang="en-US" b="1"/>
              <a:t>Publishing Phase</a:t>
            </a:r>
          </a:p>
          <a:p>
            <a:r>
              <a:rPr lang="en-US"/>
              <a:t>The </a:t>
            </a:r>
            <a:r>
              <a:rPr lang="en-US" b="0"/>
              <a:t>Publishing Phase involves </a:t>
            </a:r>
            <a:r>
              <a:rPr lang="en-US"/>
              <a:t>the final delivery of the processed data for use in projects. This step is crucial for making the data accessible and usable for analysis and decision-making by stakeholders.</a:t>
            </a:r>
          </a:p>
          <a:p>
            <a:pPr marL="158750" indent="0">
              <a:buNone/>
            </a:pPr>
            <a:endParaRPr lang="en-US" b="1"/>
          </a:p>
          <a:p>
            <a:pPr marL="158750" indent="0">
              <a:buNone/>
            </a:pPr>
            <a:r>
              <a:rPr lang="en-US" b="1"/>
              <a:t>Includes</a:t>
            </a:r>
            <a:r>
              <a:rPr lang="en-US"/>
              <a:t>:</a:t>
            </a:r>
          </a:p>
          <a:p>
            <a:pPr marL="457200" indent="-298450"/>
            <a:r>
              <a:rPr lang="en-US" b="1"/>
              <a:t>Transformed and Validated Data</a:t>
            </a:r>
            <a:r>
              <a:rPr lang="en-US"/>
              <a:t>:</a:t>
            </a:r>
          </a:p>
          <a:p>
            <a:pPr marL="742950" lvl="1" indent="-285750"/>
            <a:r>
              <a:rPr lang="en-US"/>
              <a:t>The core output of this phase is the </a:t>
            </a:r>
            <a:r>
              <a:rPr lang="en-US" b="1"/>
              <a:t>cleaned and processed dataset</a:t>
            </a:r>
            <a:r>
              <a:rPr lang="en-US"/>
              <a:t>, which has undergone the entire preprocessing pipeline, ensuring its quality and reliability.</a:t>
            </a:r>
          </a:p>
          <a:p>
            <a:pPr marL="742950" lvl="1" indent="-285750"/>
            <a:r>
              <a:rPr lang="en-US"/>
              <a:t>This data is structured and ready for analysis, typically stored in formats such as CSV, JSON, or in databases.</a:t>
            </a:r>
          </a:p>
          <a:p>
            <a:pPr marL="457200" indent="-298450"/>
            <a:r>
              <a:rPr lang="en-US" b="1"/>
              <a:t>Metadata</a:t>
            </a:r>
            <a:r>
              <a:rPr lang="en-US"/>
              <a:t>:</a:t>
            </a:r>
          </a:p>
          <a:p>
            <a:pPr marL="742950" lvl="1" indent="-285750"/>
            <a:r>
              <a:rPr lang="en-US"/>
              <a:t>Along with the dataset, accompanying </a:t>
            </a:r>
            <a:r>
              <a:rPr lang="en-US" b="1"/>
              <a:t>metadata</a:t>
            </a:r>
            <a:r>
              <a:rPr lang="en-US"/>
              <a:t> is provided. Metadata includes important information about the data, such as:</a:t>
            </a:r>
          </a:p>
          <a:p>
            <a:pPr marL="1143000" lvl="2" indent="-228600"/>
            <a:r>
              <a:rPr lang="en-US" b="1"/>
              <a:t>Data Source</a:t>
            </a:r>
            <a:r>
              <a:rPr lang="en-US"/>
              <a:t>: Where the data was originally collected or obtained.</a:t>
            </a:r>
          </a:p>
          <a:p>
            <a:pPr marL="1143000" lvl="2" indent="-228600"/>
            <a:r>
              <a:rPr lang="en-US" b="1"/>
              <a:t>Transformation Steps</a:t>
            </a:r>
            <a:r>
              <a:rPr lang="en-US"/>
              <a:t>: A summary of the preprocessing steps taken, which is crucial for transparency and reproducibility.</a:t>
            </a:r>
          </a:p>
          <a:p>
            <a:pPr marL="1143000" lvl="2" indent="-228600"/>
            <a:r>
              <a:rPr lang="en-US" b="1"/>
              <a:t>Data Dictionary</a:t>
            </a:r>
            <a:r>
              <a:rPr lang="en-US"/>
              <a:t>: Definitions of each variable, including types and units of measurement, which helps users understand the data better.</a:t>
            </a:r>
          </a:p>
          <a:p>
            <a:r>
              <a:rPr lang="en-US"/>
              <a:t>The Publishing Phase ensures that the processed data is delivered in a way that is both usable and understandable, enabling effective utilization in analysis, reporting, and decision-making processes.</a:t>
            </a:r>
          </a:p>
          <a:p>
            <a:pPr marL="158750" indent="0">
              <a:buNone/>
            </a:pPr>
            <a:endParaRPr lang="en-US"/>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2910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lnSpc>
                <a:spcPct val="114999"/>
              </a:lnSpc>
              <a:buNone/>
            </a:pPr>
            <a:r>
              <a:rPr lang="en-US" dirty="0"/>
              <a:t>What is Data?</a:t>
            </a:r>
          </a:p>
          <a:p>
            <a:pPr marL="0" indent="0">
              <a:lnSpc>
                <a:spcPct val="114999"/>
              </a:lnSpc>
              <a:buNone/>
            </a:pPr>
            <a:endParaRPr lang="en-US" dirty="0"/>
          </a:p>
          <a:p>
            <a:pPr marL="171450" indent="-171450">
              <a:lnSpc>
                <a:spcPct val="114999"/>
              </a:lnSpc>
            </a:pPr>
            <a:r>
              <a:rPr lang="en-US" dirty="0"/>
              <a:t>Since the invention of computers, people have used the term data to refer to computer information, and this information was either transmitted or stored. But that is not the only data definition; there exist other types of data as well. </a:t>
            </a:r>
          </a:p>
          <a:p>
            <a:pPr marL="171450" indent="-171450">
              <a:lnSpc>
                <a:spcPct val="114999"/>
              </a:lnSpc>
            </a:pPr>
            <a:r>
              <a:rPr lang="en-US" dirty="0"/>
              <a:t>So, what is the data? Data can be texts or numbers written on papers, or it can be bytes and bits inside the memory of electronic devices, or it could be facts that are stored inside a person’s mind.</a:t>
            </a:r>
          </a:p>
          <a:p>
            <a:pPr marL="171450" indent="-171450">
              <a:lnSpc>
                <a:spcPct val="114999"/>
              </a:lnSpc>
            </a:pPr>
            <a:r>
              <a:rPr lang="en-US" dirty="0"/>
              <a:t>Data, at its core, is any set of values or details that provide information about something. When we say "data," we're talking about information that can be observed, measured, recorded, and used to understand different aspects of the world. It's not limited to a single form; it can be as straightforward as numbers in a spreadsheet or as complex as the pixels in an image, the sound waves of music, or the words of a book. Data's versatility and potential to represent almost anything are what make it so powerful and universally applicable.</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2077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Data Preprocessing Techniques - Data Cleaning</a:t>
            </a:r>
          </a:p>
          <a:p>
            <a:r>
              <a:rPr lang="en-US" b="0"/>
              <a:t>The primary goal of Data Cleaning is to handle incorrect, incomplete, inconsistent, or missing values in the dataset. Data cleaning is a critical step in </a:t>
            </a:r>
            <a:r>
              <a:rPr lang="en-US"/>
              <a:t>the preprocessing phase because the quality of data directly impacts the accuracy and reliability of the analysis. Proper data cleaning helps ensure that the insights derived from the data are valid and actionable.</a:t>
            </a:r>
          </a:p>
          <a:p>
            <a:pPr marL="158750" indent="0">
              <a:buNone/>
            </a:pPr>
            <a:endParaRPr lang="en-US" b="1"/>
          </a:p>
          <a:p>
            <a:pPr marL="158750" indent="0">
              <a:buNone/>
            </a:pPr>
            <a:r>
              <a:rPr lang="en-US" b="1"/>
              <a:t>Techniques for Data Cleaning</a:t>
            </a:r>
          </a:p>
          <a:p>
            <a:pPr marL="457200" indent="-298450"/>
            <a:r>
              <a:rPr lang="en-US" b="1"/>
              <a:t>Handling Missing Values</a:t>
            </a:r>
            <a:r>
              <a:rPr lang="en-US"/>
              <a:t>:</a:t>
            </a:r>
          </a:p>
          <a:p>
            <a:pPr marL="742950" lvl="1" indent="-285750"/>
            <a:r>
              <a:rPr lang="en-US" b="1"/>
              <a:t>Removing Rows/Columns</a:t>
            </a:r>
            <a:r>
              <a:rPr lang="en-US"/>
              <a:t>:</a:t>
            </a:r>
          </a:p>
          <a:p>
            <a:pPr marL="1143000" lvl="2" indent="-228600"/>
            <a:r>
              <a:rPr lang="en-US"/>
              <a:t>One straightforward approach is to </a:t>
            </a:r>
            <a:r>
              <a:rPr lang="en-US" b="0"/>
              <a:t>remove rows or columns that </a:t>
            </a:r>
            <a:r>
              <a:rPr lang="en-US"/>
              <a:t>contain NULL or missing values. This is useful when the amount of missing data is minimal and won’t significantly impact the overall dataset.</a:t>
            </a:r>
          </a:p>
          <a:p>
            <a:pPr marL="1143000" lvl="2" indent="-228600"/>
            <a:r>
              <a:rPr lang="en-US" b="1"/>
              <a:t>Example</a:t>
            </a:r>
            <a:r>
              <a:rPr lang="en-US"/>
              <a:t>: If a column has more than 50% missing values, it may be more practical to remove the entire column rather than trying to fill in those gaps.</a:t>
            </a:r>
          </a:p>
          <a:p>
            <a:pPr marL="742950" lvl="1" indent="-285750"/>
            <a:r>
              <a:rPr lang="en-US" b="1"/>
              <a:t>Imputing Missing Values</a:t>
            </a:r>
            <a:r>
              <a:rPr lang="en-US"/>
              <a:t>:</a:t>
            </a:r>
          </a:p>
          <a:p>
            <a:pPr marL="1143000" lvl="2" indent="-228600"/>
            <a:r>
              <a:rPr lang="en-US"/>
              <a:t>When it’s not feasible to remove missing </a:t>
            </a:r>
            <a:r>
              <a:rPr lang="en-US" b="0"/>
              <a:t>data, imputation techniques </a:t>
            </a:r>
            <a:r>
              <a:rPr lang="en-US"/>
              <a:t>can be employed to fill in the gaps. Common methods include:</a:t>
            </a:r>
          </a:p>
          <a:p>
            <a:pPr marL="1600200" lvl="3" indent="-228600"/>
            <a:r>
              <a:rPr lang="en-US" b="1"/>
              <a:t>Mean Imputation</a:t>
            </a:r>
            <a:r>
              <a:rPr lang="en-US"/>
              <a:t>: Replacing missing values with the mean of the available data for that variable. This method is straightforward but can distort the original data distribution.</a:t>
            </a:r>
          </a:p>
          <a:p>
            <a:pPr marL="1600200" lvl="3" indent="-228600"/>
            <a:r>
              <a:rPr lang="en-US" b="1"/>
              <a:t>Mode Imputation</a:t>
            </a:r>
            <a:r>
              <a:rPr lang="en-US"/>
              <a:t>: Using the mode (most frequent value) for categorical variables to fill in missing entries.</a:t>
            </a:r>
          </a:p>
          <a:p>
            <a:pPr marL="1600200" lvl="3" indent="-228600"/>
            <a:r>
              <a:rPr lang="en-US" b="1"/>
              <a:t>Regression Imputation</a:t>
            </a:r>
            <a:r>
              <a:rPr lang="en-US"/>
              <a:t>: Predicting missing values based on other variables in the dataset using regression techniques. This approach can be more accurate, especially when dealing with complex datasets.</a:t>
            </a:r>
          </a:p>
          <a:p>
            <a:pPr marL="1600200" lvl="3" indent="-228600"/>
            <a:r>
              <a:rPr lang="en-US" b="1"/>
              <a:t>K-Nearest Neighbors (KNN)</a:t>
            </a:r>
            <a:r>
              <a:rPr lang="en-US"/>
              <a:t>: Utilizing the KNN algorithm to find the nearest observations and using their values to impute the missing data. This method considers the relationships between different data points.</a:t>
            </a:r>
          </a:p>
          <a:p>
            <a:pPr marL="457200" indent="-298450"/>
            <a:r>
              <a:rPr lang="en-US" b="1"/>
              <a:t>De-noising</a:t>
            </a:r>
            <a:r>
              <a:rPr lang="en-US"/>
              <a:t>:</a:t>
            </a:r>
          </a:p>
          <a:p>
            <a:pPr marL="742950" lvl="1" indent="-285750"/>
            <a:r>
              <a:rPr lang="en-US" b="1"/>
              <a:t>Removing Noise</a:t>
            </a:r>
            <a:r>
              <a:rPr lang="en-US"/>
              <a:t>: Data often contains </a:t>
            </a:r>
            <a:r>
              <a:rPr lang="en-US" b="1"/>
              <a:t>noise</a:t>
            </a:r>
            <a:r>
              <a:rPr lang="en-US"/>
              <a:t>, which refers to random errors or fluctuations that can obscure the underlying trends in the data. Common sources of noise include entry errors, faulty data collection methods, or sensor inaccuracies.</a:t>
            </a:r>
          </a:p>
          <a:p>
            <a:pPr marL="742950" lvl="1" indent="-285750"/>
            <a:r>
              <a:rPr lang="en-US" b="1"/>
              <a:t>Techniques for De-noising</a:t>
            </a:r>
            <a:r>
              <a:rPr lang="en-US"/>
              <a:t>:</a:t>
            </a:r>
          </a:p>
          <a:p>
            <a:pPr marL="1143000" lvl="2" indent="-228600"/>
            <a:r>
              <a:rPr lang="en-US" b="1"/>
              <a:t>Binning</a:t>
            </a:r>
            <a:r>
              <a:rPr lang="en-US"/>
              <a:t>: This technique involves grouping continuous data into discrete intervals or "bins." By aggregating values into bins, you can reduce the impact of noise and highlight trends. For example, instead of analyzing individual temperatures, you could analyze temperature ranges (e.g., 0-10°C, 11-20°C).</a:t>
            </a:r>
          </a:p>
          <a:p>
            <a:pPr marL="1143000" lvl="2" indent="-228600"/>
            <a:r>
              <a:rPr lang="en-US" b="1"/>
              <a:t>Regression Smoothing</a:t>
            </a:r>
            <a:r>
              <a:rPr lang="en-US"/>
              <a:t>: This approach uses regression analysis to fit a smooth curve to the data, effectively filtering out noise while preserving the main trends. Techniques like polynomial regression can be useful here.</a:t>
            </a:r>
          </a:p>
          <a:p>
            <a:pPr marL="1143000" lvl="2" indent="-228600"/>
            <a:r>
              <a:rPr lang="en-US" b="1"/>
              <a:t>Clustering</a:t>
            </a:r>
            <a:r>
              <a:rPr lang="en-US"/>
              <a:t>: Clustering algorithms can identify and group similar data points, allowing you to detect and potentially remove outliers or erroneous entries that do not fit within any cluster. For instance, K-means clustering can help identify natural groupings in the data, making it easier to spot anomalies.</a:t>
            </a:r>
          </a:p>
          <a:p>
            <a:pPr marL="158750" indent="0" rtl="0">
              <a:buNone/>
            </a:pPr>
            <a:endParaRPr lang="en-US">
              <a:effectLst/>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30675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Data Preprocessing Techniques - Data Reduction</a:t>
            </a:r>
          </a:p>
          <a:p>
            <a:r>
              <a:rPr lang="en-US" b="0"/>
              <a:t>The primary purpose of Data Reduction is to reduce the volume of data while maintaining its integrity and meaning. This process enhances storage efficiency and improves the speed and performance of data analysis. By minimizing data complexity, analysts can focus on the most relevant information, </a:t>
            </a:r>
            <a:r>
              <a:rPr lang="en-US"/>
              <a:t>leading to faster and more insightful analyses.</a:t>
            </a:r>
          </a:p>
          <a:p>
            <a:pPr marL="158750" indent="0">
              <a:buNone/>
            </a:pPr>
            <a:endParaRPr lang="en-US" b="1"/>
          </a:p>
          <a:p>
            <a:pPr marL="158750" indent="0">
              <a:buNone/>
            </a:pPr>
            <a:r>
              <a:rPr lang="en-US" b="1"/>
              <a:t>Techniques for Data Reduction</a:t>
            </a:r>
          </a:p>
          <a:p>
            <a:pPr marL="457200" indent="-298450"/>
            <a:r>
              <a:rPr lang="en-US" b="1"/>
              <a:t>Dimensionality Reduction</a:t>
            </a:r>
            <a:r>
              <a:rPr lang="en-US"/>
              <a:t>:</a:t>
            </a:r>
          </a:p>
          <a:p>
            <a:pPr marL="742950" lvl="1" indent="-285750"/>
            <a:r>
              <a:rPr lang="en-US" b="1"/>
              <a:t>Goal</a:t>
            </a:r>
            <a:r>
              <a:rPr lang="en-US"/>
              <a:t>: To reduce the number of features (dimensions) in a dataset while retaining the most important information. High-dimensional data can be challenging to analyze due to the "curse of dimensionality," which can lead to overfitting and increased computational costs.</a:t>
            </a:r>
          </a:p>
          <a:p>
            <a:pPr marL="742950" lvl="1" indent="-285750"/>
            <a:r>
              <a:rPr lang="en-US" b="1"/>
              <a:t>Methods</a:t>
            </a:r>
            <a:r>
              <a:rPr lang="en-US"/>
              <a:t>:</a:t>
            </a:r>
          </a:p>
          <a:p>
            <a:pPr marL="1143000" lvl="2" indent="-228600"/>
            <a:r>
              <a:rPr lang="en-US" b="1"/>
              <a:t>Feature Selection</a:t>
            </a:r>
            <a:r>
              <a:rPr lang="en-US"/>
              <a:t>: This involves identifying and retaining only the most relevant features of the dataset while removing those that contribute little or no information. Techniques such as correlation analysis, recursive feature elimination, or using machine learning algorithms (like decision trees) can help in selecting significant features.</a:t>
            </a:r>
          </a:p>
          <a:p>
            <a:pPr marL="1143000" lvl="2" indent="-228600"/>
            <a:r>
              <a:rPr lang="en-US" b="1"/>
              <a:t>Principal Component Analysis (PCA)</a:t>
            </a:r>
            <a:r>
              <a:rPr lang="en-US"/>
              <a:t>: PCA is a mathematical technique that transforms the data into a new set of dimensions (principal components) that capture the maximum variance. This method reduces dimensionality by projecting the data onto fewer dimensions while preserving as much variance as possible. It’s widely used in exploratory data analysis and for visualizing high-dimensional datasets.</a:t>
            </a:r>
          </a:p>
          <a:p>
            <a:pPr marL="457200" indent="-298450"/>
            <a:r>
              <a:rPr lang="en-US" b="1"/>
              <a:t>Numerosity Reduction</a:t>
            </a:r>
            <a:r>
              <a:rPr lang="en-US"/>
              <a:t>:</a:t>
            </a:r>
          </a:p>
          <a:p>
            <a:pPr marL="742950" lvl="1" indent="-285750"/>
            <a:r>
              <a:rPr lang="en-US" b="1"/>
              <a:t>Goal</a:t>
            </a:r>
            <a:r>
              <a:rPr lang="en-US"/>
              <a:t>: To create smaller, more manageable data representations while retaining essential characteristics of the original data.</a:t>
            </a:r>
          </a:p>
          <a:p>
            <a:pPr marL="742950" lvl="1" indent="-285750"/>
            <a:r>
              <a:rPr lang="en-US" b="1"/>
              <a:t>Methods</a:t>
            </a:r>
            <a:r>
              <a:rPr lang="en-US"/>
              <a:t>:</a:t>
            </a:r>
          </a:p>
          <a:p>
            <a:pPr marL="1143000" lvl="2" indent="-228600"/>
            <a:r>
              <a:rPr lang="en-US" b="1"/>
              <a:t>Regression Models</a:t>
            </a:r>
            <a:r>
              <a:rPr lang="en-US"/>
              <a:t>: Utilizing regression techniques to summarize and represent relationships within the data can significantly reduce the data volume. Instead of working with raw data points, you can analyze the coefficients and predictions from regression models, effectively condensing the information.</a:t>
            </a:r>
          </a:p>
          <a:p>
            <a:pPr marL="1143000" lvl="2" indent="-228600"/>
            <a:r>
              <a:rPr lang="en-US" b="1"/>
              <a:t>Data Aggregation</a:t>
            </a:r>
            <a:r>
              <a:rPr lang="en-US"/>
              <a:t>: This technique involves summarizing data by combining multiple records into single data points. For example, instead of storing individual sales transactions, you could store total sales by month or category.</a:t>
            </a:r>
          </a:p>
          <a:p>
            <a:pPr marL="457200" indent="-298450"/>
            <a:r>
              <a:rPr lang="en-US" b="1"/>
              <a:t>Data Compression</a:t>
            </a:r>
            <a:r>
              <a:rPr lang="en-US"/>
              <a:t>:</a:t>
            </a:r>
          </a:p>
          <a:p>
            <a:pPr marL="742950" lvl="1" indent="-285750"/>
            <a:r>
              <a:rPr lang="en-US" b="1"/>
              <a:t>Goal</a:t>
            </a:r>
            <a:r>
              <a:rPr lang="en-US"/>
              <a:t>: To reduce the size of data files to save storage space and improve transmission speeds.</a:t>
            </a:r>
          </a:p>
          <a:p>
            <a:pPr marL="742950" lvl="1" indent="-285750"/>
            <a:r>
              <a:rPr lang="en-US" b="1"/>
              <a:t>Methods</a:t>
            </a:r>
            <a:r>
              <a:rPr lang="en-US"/>
              <a:t>:</a:t>
            </a:r>
          </a:p>
          <a:p>
            <a:pPr marL="1143000" lvl="2" indent="-228600"/>
            <a:r>
              <a:rPr lang="en-US" b="1"/>
              <a:t>Lossless Compression</a:t>
            </a:r>
            <a:r>
              <a:rPr lang="en-US"/>
              <a:t>: This method compresses data without any loss of information, allowing the original data to be perfectly reconstructed. Common lossless compression algorithms include ZIP and PNG for images. This is crucial when data integrity is paramount.</a:t>
            </a:r>
          </a:p>
          <a:p>
            <a:pPr marL="1143000" lvl="2" indent="-228600"/>
            <a:r>
              <a:rPr lang="en-US" b="1"/>
              <a:t>Lossy Compression</a:t>
            </a:r>
            <a:r>
              <a:rPr lang="en-US"/>
              <a:t>: In contrast, lossy compression reduces file size by removing less critical information, which can result in a loss of quality. This method is commonly used for media files, such as JPEG for images and MP3 for audio, where a slight loss of quality is acceptable in exchange for significantly reduced file sizes.</a:t>
            </a:r>
          </a:p>
          <a:p>
            <a:pPr marL="457200" indent="-298450"/>
            <a:endParaRPr lang="en-US"/>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15041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a:t>Data Preprocessing Techniques - Data Transformation</a:t>
            </a:r>
          </a:p>
          <a:p>
            <a:r>
              <a:rPr lang="en-US"/>
              <a:t>The </a:t>
            </a:r>
            <a:r>
              <a:rPr lang="en-US" b="0"/>
              <a:t>primary goal of Data Transformation is to convert data into a format that is suitable for efficient machine learning (ML) modeling and insightful anal</a:t>
            </a:r>
            <a:r>
              <a:rPr lang="en-US"/>
              <a:t>ysis. Transforming data helps enhance its quality and makes it more compatible with various algorithms, ultimately improving the performance of predictive models.</a:t>
            </a:r>
          </a:p>
          <a:p>
            <a:pPr marL="158750" indent="0">
              <a:buNone/>
            </a:pPr>
            <a:endParaRPr lang="en-US" b="1"/>
          </a:p>
          <a:p>
            <a:pPr marL="158750" indent="0">
              <a:buNone/>
            </a:pPr>
            <a:r>
              <a:rPr lang="en-US" b="1"/>
              <a:t>Methods for Data Transformation</a:t>
            </a:r>
          </a:p>
          <a:p>
            <a:pPr marL="457200" indent="-298450"/>
            <a:r>
              <a:rPr lang="en-US" b="1"/>
              <a:t>Smoothing</a:t>
            </a:r>
            <a:r>
              <a:rPr lang="en-US"/>
              <a:t>:</a:t>
            </a:r>
          </a:p>
          <a:p>
            <a:pPr marL="742950" lvl="1" indent="-285750"/>
            <a:r>
              <a:rPr lang="en-US" b="1"/>
              <a:t>Purpose</a:t>
            </a:r>
            <a:r>
              <a:rPr lang="en-US"/>
              <a:t>: To </a:t>
            </a:r>
            <a:r>
              <a:rPr lang="en-US" b="1"/>
              <a:t>remove noise</a:t>
            </a:r>
            <a:r>
              <a:rPr lang="en-US"/>
              <a:t> from the data and identify underlying patterns. Noise can obscure the true signals in the data, making it difficult to derive meaningful insights or train accurate models.</a:t>
            </a:r>
          </a:p>
          <a:p>
            <a:pPr marL="742950" lvl="1" indent="-285750"/>
            <a:r>
              <a:rPr lang="en-US" b="1"/>
              <a:t>Techniques</a:t>
            </a:r>
            <a:r>
              <a:rPr lang="en-US"/>
              <a:t>:</a:t>
            </a:r>
          </a:p>
          <a:p>
            <a:pPr marL="1143000" lvl="2" indent="-228600"/>
            <a:r>
              <a:rPr lang="en-US" b="1"/>
              <a:t>Moving Averages</a:t>
            </a:r>
            <a:r>
              <a:rPr lang="en-US"/>
              <a:t>: A technique that smooths data by averaging a fixed number of preceding values. This method is often used in time series analysis to identify trends over time.</a:t>
            </a:r>
          </a:p>
          <a:p>
            <a:pPr marL="1143000" lvl="2" indent="-228600"/>
            <a:r>
              <a:rPr lang="en-US" b="1"/>
              <a:t>Exponential Smoothing</a:t>
            </a:r>
            <a:r>
              <a:rPr lang="en-US"/>
              <a:t>: A more sophisticated smoothing technique that applies decreasing weights to older observations, making recent data more influential in the analysis.</a:t>
            </a:r>
          </a:p>
          <a:p>
            <a:pPr marL="1143000" lvl="2" indent="-228600"/>
            <a:r>
              <a:rPr lang="en-US" b="1"/>
              <a:t>Kernel Smoothing</a:t>
            </a:r>
            <a:r>
              <a:rPr lang="en-US"/>
              <a:t>: This technique uses a kernel function to weigh nearby data points differently, allowing for flexible smoothing that can adapt to the underlying data structure.</a:t>
            </a:r>
          </a:p>
          <a:p>
            <a:pPr marL="457200" indent="-298450"/>
            <a:r>
              <a:rPr lang="en-US" b="1"/>
              <a:t>Aggregation</a:t>
            </a:r>
            <a:r>
              <a:rPr lang="en-US"/>
              <a:t>:</a:t>
            </a:r>
          </a:p>
          <a:p>
            <a:pPr marL="742950" lvl="1" indent="-285750"/>
            <a:r>
              <a:rPr lang="en-US" b="1"/>
              <a:t>Purpose</a:t>
            </a:r>
            <a:r>
              <a:rPr lang="en-US"/>
              <a:t>: To </a:t>
            </a:r>
            <a:r>
              <a:rPr lang="en-US" b="1"/>
              <a:t>summarize large volumes of data</a:t>
            </a:r>
            <a:r>
              <a:rPr lang="en-US"/>
              <a:t> into more manageable and insightful formats. Aggregation helps in reducing data complexity and facilitating analysis by focusing on key metrics.</a:t>
            </a:r>
          </a:p>
          <a:p>
            <a:pPr marL="742950" lvl="1" indent="-285750"/>
            <a:r>
              <a:rPr lang="en-US" b="1"/>
              <a:t>Techniques</a:t>
            </a:r>
            <a:r>
              <a:rPr lang="en-US"/>
              <a:t>:</a:t>
            </a:r>
          </a:p>
          <a:p>
            <a:pPr marL="1143000" lvl="2" indent="-228600"/>
            <a:r>
              <a:rPr lang="en-US" b="1"/>
              <a:t>Group By Operations</a:t>
            </a:r>
            <a:r>
              <a:rPr lang="en-US"/>
              <a:t>: Summarizing data by grouping it based on one or more keys (e.g., summing sales data by product category or calculating averages by region).</a:t>
            </a:r>
          </a:p>
          <a:p>
            <a:pPr marL="1143000" lvl="2" indent="-228600"/>
            <a:r>
              <a:rPr lang="en-US" b="1"/>
              <a:t>Statistical Aggregation</a:t>
            </a:r>
            <a:r>
              <a:rPr lang="en-US"/>
              <a:t>: Calculating metrics such as mean, median, mode, and standard deviation to summarize data distributions. This helps in understanding central tendencies and variability within datasets.</a:t>
            </a:r>
          </a:p>
          <a:p>
            <a:pPr marL="457200" indent="-298450"/>
            <a:r>
              <a:rPr lang="en-US" b="1"/>
              <a:t>Discretization</a:t>
            </a:r>
            <a:r>
              <a:rPr lang="en-US"/>
              <a:t>:</a:t>
            </a:r>
          </a:p>
          <a:p>
            <a:pPr marL="742950" lvl="1" indent="-285750"/>
            <a:r>
              <a:rPr lang="en-US" b="1"/>
              <a:t>Purpose</a:t>
            </a:r>
            <a:r>
              <a:rPr lang="en-US"/>
              <a:t>: To convert </a:t>
            </a:r>
            <a:r>
              <a:rPr lang="en-US" b="1"/>
              <a:t>continuous variables</a:t>
            </a:r>
            <a:r>
              <a:rPr lang="en-US"/>
              <a:t> into discrete intervals or bins. This process can help in simplifying the analysis and making data more interpretable, especially for algorithms that perform better with categorical inputs.</a:t>
            </a:r>
          </a:p>
          <a:p>
            <a:pPr marL="742950" lvl="1" indent="-285750"/>
            <a:r>
              <a:rPr lang="en-US" b="1"/>
              <a:t>Techniques</a:t>
            </a:r>
            <a:r>
              <a:rPr lang="en-US"/>
              <a:t>:</a:t>
            </a:r>
          </a:p>
          <a:p>
            <a:pPr marL="1143000" lvl="2" indent="-228600"/>
            <a:r>
              <a:rPr lang="en-US" b="1"/>
              <a:t>Equal Width Binning</a:t>
            </a:r>
            <a:r>
              <a:rPr lang="en-US"/>
              <a:t>: Dividing the range of continuous data into intervals of equal size. This method is straightforward but may lead to bins with varying numbers of observations.</a:t>
            </a:r>
          </a:p>
          <a:p>
            <a:pPr marL="1143000" lvl="2" indent="-228600"/>
            <a:r>
              <a:rPr lang="en-US" b="1"/>
              <a:t>Equal Frequency Binning</a:t>
            </a:r>
            <a:r>
              <a:rPr lang="en-US"/>
              <a:t>: Creating bins so that each bin contains approximately the same number of data points. This method helps in maintaining a balanced representation across intervals.</a:t>
            </a:r>
          </a:p>
          <a:p>
            <a:pPr marL="1143000" lvl="2" indent="-228600"/>
            <a:r>
              <a:rPr lang="en-US" b="1"/>
              <a:t>Clustering-based Discretization</a:t>
            </a:r>
            <a:r>
              <a:rPr lang="en-US"/>
              <a:t>: Using clustering algorithms to determine the best boundaries for bins based on the distribution of data points.</a:t>
            </a:r>
          </a:p>
          <a:p>
            <a:pPr marL="457200" indent="-298450"/>
            <a:r>
              <a:rPr lang="en-US" b="1"/>
              <a:t>Normalization</a:t>
            </a:r>
            <a:r>
              <a:rPr lang="en-US"/>
              <a:t>:</a:t>
            </a:r>
          </a:p>
          <a:p>
            <a:pPr marL="742950" lvl="1" indent="-285750"/>
            <a:r>
              <a:rPr lang="en-US" b="1"/>
              <a:t>Purpose</a:t>
            </a:r>
            <a:r>
              <a:rPr lang="en-US"/>
              <a:t>: To adjust numeric variables to a specified range, typically between 0 and 1 or -1 and 1. Normalization is crucial when features have different scales, as many machine learning algorithms assume data is centered around zero or has comparable ranges.</a:t>
            </a:r>
          </a:p>
          <a:p>
            <a:pPr marL="457200" indent="-298450"/>
            <a:endParaRPr lang="en-US"/>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43684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8455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24ADFAE-7BDD-B086-97C2-F81B9456447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B294381-76DF-4097-2073-110D26DB5F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a:extLst>
              <a:ext uri="{FF2B5EF4-FFF2-40B4-BE49-F238E27FC236}">
                <a16:creationId xmlns:a16="http://schemas.microsoft.com/office/drawing/2014/main" id="{D78179B5-CAC1-5674-0F25-B47355C3C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78436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Qualitative (Categorical) Data</a:t>
            </a:r>
          </a:p>
          <a:p>
            <a:r>
              <a:rPr lang="en-US" dirty="0"/>
              <a:t>This type of data describes qualities or characteristics and is non-numerical. Qualitative data is often divided into:</a:t>
            </a:r>
          </a:p>
          <a:p>
            <a:pPr lvl="1">
              <a:buFont typeface="Arial" panose="020B0604020202020204" pitchFamily="34" charset="0"/>
              <a:buChar char="•"/>
            </a:pPr>
            <a:r>
              <a:rPr lang="en-US" b="1" dirty="0"/>
              <a:t>Nominal Data</a:t>
            </a:r>
            <a:r>
              <a:rPr lang="en-US" dirty="0"/>
              <a:t>: Categories without a specific order. Examples include gender (male, female), color (red, green, blue), and types of cuisine (Italian, Chinese, Indian).</a:t>
            </a:r>
          </a:p>
          <a:p>
            <a:pPr lvl="1">
              <a:buFont typeface="Arial" panose="020B0604020202020204" pitchFamily="34" charset="0"/>
              <a:buChar char="•"/>
            </a:pPr>
            <a:r>
              <a:rPr lang="en-US" b="1" dirty="0"/>
              <a:t>Ordinal Data</a:t>
            </a:r>
            <a:r>
              <a:rPr lang="en-US" dirty="0"/>
              <a:t>: Categories with a specific order but without a standard distance between values. Examples include levels of satisfaction (satisfied, neutral, dissatisfied), and education levels (high school, undergraduate, graduate).</a:t>
            </a:r>
          </a:p>
          <a:p>
            <a:r>
              <a:rPr lang="en-US" b="1" dirty="0"/>
              <a:t>Uses</a:t>
            </a:r>
            <a:r>
              <a:rPr lang="en-US" dirty="0"/>
              <a:t>: Categorical data is often used for classification tasks and is commonly visualized using bar charts or pie charts.</a:t>
            </a:r>
          </a:p>
          <a:p>
            <a:pPr marL="158750" indent="0">
              <a:buNone/>
            </a:pPr>
            <a:endParaRPr lang="en-US" b="1" dirty="0"/>
          </a:p>
          <a:p>
            <a:pPr marL="158750" indent="0">
              <a:buNone/>
            </a:pPr>
            <a:r>
              <a:rPr lang="en-US" b="1" dirty="0"/>
              <a:t>Quantitative (Numerical) Data</a:t>
            </a:r>
          </a:p>
          <a:p>
            <a:r>
              <a:rPr lang="en-US" dirty="0"/>
              <a:t>Quantitative data represents measurable quantities and is always numerical. It’s further divided into:</a:t>
            </a:r>
          </a:p>
          <a:p>
            <a:pPr lvl="1">
              <a:buFont typeface="Arial" panose="020B0604020202020204" pitchFamily="34" charset="0"/>
              <a:buChar char="•"/>
            </a:pPr>
            <a:r>
              <a:rPr lang="en-US" b="1" dirty="0"/>
              <a:t>Discrete Data</a:t>
            </a:r>
            <a:r>
              <a:rPr lang="en-US" dirty="0"/>
              <a:t>: Countable data, often whole numbers. Examples include the number of students in a class, the number of cars in a parking lot, or the number of products sold.</a:t>
            </a:r>
          </a:p>
          <a:p>
            <a:pPr lvl="1">
              <a:buFont typeface="Arial" panose="020B0604020202020204" pitchFamily="34" charset="0"/>
              <a:buChar char="•"/>
            </a:pPr>
            <a:r>
              <a:rPr lang="en-US" b="1" dirty="0"/>
              <a:t>Continuous Data</a:t>
            </a:r>
            <a:r>
              <a:rPr lang="en-US" dirty="0"/>
              <a:t>: Data that can take on any value within a range, often measured. Examples include height, weight, temperature, and time.</a:t>
            </a:r>
          </a:p>
          <a:p>
            <a:r>
              <a:rPr lang="en-US" b="1" dirty="0"/>
              <a:t>Uses</a:t>
            </a:r>
            <a:r>
              <a:rPr lang="en-US" dirty="0"/>
              <a:t>: Numerical data is crucial for regression, statistical analysis, and various machine learning algorithms. It’s often visualized using histograms, line charts, and scatter plots.</a:t>
            </a:r>
          </a:p>
          <a:p>
            <a:pPr marL="158750" indent="0">
              <a:buNone/>
            </a:pPr>
            <a:endParaRPr lang="en-US" b="1" dirty="0"/>
          </a:p>
          <a:p>
            <a:pPr marL="158750" indent="0">
              <a:buNone/>
            </a:pPr>
            <a:r>
              <a:rPr lang="en-US" b="1" dirty="0"/>
              <a:t>Structured Data</a:t>
            </a:r>
          </a:p>
          <a:p>
            <a:r>
              <a:rPr lang="en-US" dirty="0"/>
              <a:t>Structured data is highly organized, typically stored in tabular formats like spreadsheets or databases, with well-defined rows and columns. Examples include:</a:t>
            </a:r>
          </a:p>
          <a:p>
            <a:pPr lvl="1">
              <a:buFont typeface="Arial" panose="020B0604020202020204" pitchFamily="34" charset="0"/>
              <a:buChar char="•"/>
            </a:pPr>
            <a:r>
              <a:rPr lang="en-US" dirty="0"/>
              <a:t>Databases containing customer details (names, ages, purchase history).</a:t>
            </a:r>
          </a:p>
          <a:p>
            <a:pPr lvl="1">
              <a:buFont typeface="Arial" panose="020B0604020202020204" pitchFamily="34" charset="0"/>
              <a:buChar char="•"/>
            </a:pPr>
            <a:r>
              <a:rPr lang="en-US" dirty="0"/>
              <a:t>Spreadsheets tracking inventory or sales records.</a:t>
            </a:r>
          </a:p>
          <a:p>
            <a:r>
              <a:rPr lang="en-US" b="1" dirty="0"/>
              <a:t>Uses</a:t>
            </a:r>
            <a:r>
              <a:rPr lang="en-US" dirty="0"/>
              <a:t>: Structured data is easy to analyze and visualize due to its organized nature. SQL databases, for instance, are widely used to store and query structured data.</a:t>
            </a:r>
          </a:p>
          <a:p>
            <a:pPr marL="158750" indent="0">
              <a:buNone/>
            </a:pPr>
            <a:endParaRPr lang="en-US" b="1" dirty="0"/>
          </a:p>
          <a:p>
            <a:pPr marL="158750" indent="0">
              <a:buNone/>
            </a:pPr>
            <a:r>
              <a:rPr lang="en-US" b="1" dirty="0"/>
              <a:t>Unstructured Data</a:t>
            </a:r>
          </a:p>
          <a:p>
            <a:r>
              <a:rPr lang="en-US" dirty="0"/>
              <a:t>Unstructured data lacks a predefined format, making it more challenging to analyze directly. Examples include:</a:t>
            </a:r>
          </a:p>
          <a:p>
            <a:pPr lvl="1">
              <a:buFont typeface="Arial" panose="020B0604020202020204" pitchFamily="34" charset="0"/>
              <a:buChar char="•"/>
            </a:pPr>
            <a:r>
              <a:rPr lang="en-US" dirty="0"/>
              <a:t>Text data (emails, social media posts, product reviews).</a:t>
            </a:r>
          </a:p>
          <a:p>
            <a:pPr lvl="1">
              <a:buFont typeface="Arial" panose="020B0604020202020204" pitchFamily="34" charset="0"/>
              <a:buChar char="•"/>
            </a:pPr>
            <a:r>
              <a:rPr lang="en-US" dirty="0"/>
              <a:t>Images and videos (photos, videos from security cameras).</a:t>
            </a:r>
          </a:p>
          <a:p>
            <a:pPr lvl="1">
              <a:buFont typeface="Arial" panose="020B0604020202020204" pitchFamily="34" charset="0"/>
              <a:buChar char="•"/>
            </a:pPr>
            <a:r>
              <a:rPr lang="en-US" dirty="0"/>
              <a:t>Audio data (recorded conversations, voice commands).</a:t>
            </a:r>
          </a:p>
          <a:p>
            <a:r>
              <a:rPr lang="en-US" b="1" dirty="0"/>
              <a:t>Uses</a:t>
            </a:r>
            <a:r>
              <a:rPr lang="en-US" dirty="0"/>
              <a:t>: Unstructured data is processed using Natural Language Processing (NLP) for text, computer vision techniques for images and video, and audio processing techniques for sound.</a:t>
            </a:r>
          </a:p>
          <a:p>
            <a:pPr marL="158750" indent="0">
              <a:buNone/>
            </a:pPr>
            <a:endParaRPr lang="en-US" b="1" dirty="0"/>
          </a:p>
          <a:p>
            <a:pPr marL="158750" indent="0">
              <a:buNone/>
            </a:pPr>
            <a:r>
              <a:rPr lang="en-US" b="1" dirty="0"/>
              <a:t>Time-Series Data</a:t>
            </a:r>
          </a:p>
          <a:p>
            <a:r>
              <a:rPr lang="en-US" dirty="0"/>
              <a:t>Time-series data is a type of structured data where each data point is associated with a specific timestamp, representing changes over time. Examples include:</a:t>
            </a:r>
          </a:p>
          <a:p>
            <a:pPr lvl="1">
              <a:buFont typeface="Arial" panose="020B0604020202020204" pitchFamily="34" charset="0"/>
              <a:buChar char="•"/>
            </a:pPr>
            <a:r>
              <a:rPr lang="en-US" dirty="0"/>
              <a:t>Stock prices over days, months, or years.</a:t>
            </a:r>
          </a:p>
          <a:p>
            <a:pPr lvl="1">
              <a:buFont typeface="Arial" panose="020B0604020202020204" pitchFamily="34" charset="0"/>
              <a:buChar char="•"/>
            </a:pPr>
            <a:r>
              <a:rPr lang="en-US" dirty="0"/>
              <a:t>Temperature records taken every hour or day.</a:t>
            </a:r>
          </a:p>
          <a:p>
            <a:pPr lvl="1">
              <a:buFont typeface="Arial" panose="020B0604020202020204" pitchFamily="34" charset="0"/>
              <a:buChar char="•"/>
            </a:pPr>
            <a:r>
              <a:rPr lang="en-US" dirty="0"/>
              <a:t>Website traffic data captured daily or weekly.</a:t>
            </a:r>
          </a:p>
          <a:p>
            <a:r>
              <a:rPr lang="en-US" b="1" dirty="0"/>
              <a:t>Uses</a:t>
            </a:r>
            <a:r>
              <a:rPr lang="en-US" dirty="0"/>
              <a:t>: Time-series analysis helps in forecasting and identifying trends over time. Special methods like moving averages, seasonal decomposition, and ARIMA (Auto-Regressive Integrated Moving Average) models are often applied.</a:t>
            </a:r>
          </a:p>
          <a:p>
            <a:pPr marL="158750" indent="0">
              <a:buNone/>
            </a:pPr>
            <a:endParaRPr lang="en-US" b="1" dirty="0"/>
          </a:p>
          <a:p>
            <a:pPr marL="158750" indent="0">
              <a:buNone/>
            </a:pPr>
            <a:r>
              <a:rPr lang="en-US" b="1" dirty="0"/>
              <a:t>Spatial Data</a:t>
            </a:r>
          </a:p>
          <a:p>
            <a:r>
              <a:rPr lang="en-US" dirty="0"/>
              <a:t>Spatial data, or geospatial data, includes information about physical locations and shapes. Examples include:</a:t>
            </a:r>
          </a:p>
          <a:p>
            <a:pPr lvl="1">
              <a:buFont typeface="Arial" panose="020B0604020202020204" pitchFamily="34" charset="0"/>
              <a:buChar char="•"/>
            </a:pPr>
            <a:r>
              <a:rPr lang="en-US" dirty="0"/>
              <a:t>GPS coordinates of locations.</a:t>
            </a:r>
          </a:p>
          <a:p>
            <a:pPr lvl="1">
              <a:buFont typeface="Arial" panose="020B0604020202020204" pitchFamily="34" charset="0"/>
              <a:buChar char="•"/>
            </a:pPr>
            <a:r>
              <a:rPr lang="en-US" dirty="0"/>
              <a:t>Maps, satellite imagery, and geographic information systems (GIS).</a:t>
            </a:r>
          </a:p>
          <a:p>
            <a:pPr lvl="1">
              <a:buFont typeface="Arial" panose="020B0604020202020204" pitchFamily="34" charset="0"/>
              <a:buChar char="•"/>
            </a:pPr>
            <a:r>
              <a:rPr lang="en-US" dirty="0"/>
              <a:t>Weather data tied to specific geographic regions.</a:t>
            </a:r>
          </a:p>
          <a:p>
            <a:r>
              <a:rPr lang="en-US" b="1" dirty="0"/>
              <a:t>Uses</a:t>
            </a:r>
            <a:r>
              <a:rPr lang="en-US" dirty="0"/>
              <a:t>: Spatial data is useful in mapping, navigation, and location-based services. In data science, spatial data requires specific handling, often using GIS software or packages like </a:t>
            </a:r>
            <a:r>
              <a:rPr lang="en-US" dirty="0" err="1"/>
              <a:t>Geopandas</a:t>
            </a:r>
            <a:r>
              <a:rPr lang="en-US" dirty="0"/>
              <a:t> in Python.</a:t>
            </a:r>
          </a:p>
          <a:p>
            <a:pPr marL="0" indent="0">
              <a:lnSpc>
                <a:spcPct val="114999"/>
              </a:lnSpc>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694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What is Data Science?</a:t>
            </a:r>
          </a:p>
          <a:p>
            <a:r>
              <a:rPr lang="en-US" dirty="0"/>
              <a:t>Data science is an interdisciplinary field that combines techniques from statistics, computer science, mathematics, and domain-specific knowledge to extract insights and knowledge from both structured and unstructured data. It encompasses a range of processes and methodologies, including data collection, cleaning, analysis, visualization, and interpretation. The ultimate goal of data science is to derive meaningful insights from data that can inform decisions, drive innovations, and enhance understanding in various contexts.</a:t>
            </a:r>
          </a:p>
          <a:p>
            <a:pPr marL="158750" indent="0">
              <a:buNone/>
            </a:pPr>
            <a:r>
              <a:rPr lang="en-US" b="1" dirty="0"/>
              <a:t>Key components of data science include:</a:t>
            </a:r>
          </a:p>
          <a:p>
            <a:pPr lvl="1">
              <a:buFont typeface="Arial" panose="020B0604020202020204" pitchFamily="34" charset="0"/>
              <a:buChar char="•"/>
            </a:pPr>
            <a:r>
              <a:rPr lang="en-US" b="1" dirty="0"/>
              <a:t>Data Collection</a:t>
            </a:r>
            <a:r>
              <a:rPr lang="en-US" dirty="0"/>
              <a:t>: Gathering data from multiple sources, including databases, sensors, online platforms, and other repositories.</a:t>
            </a:r>
          </a:p>
          <a:p>
            <a:pPr lvl="1">
              <a:buFont typeface="Arial" panose="020B0604020202020204" pitchFamily="34" charset="0"/>
              <a:buChar char="•"/>
            </a:pPr>
            <a:r>
              <a:rPr lang="en-US" b="1" dirty="0"/>
              <a:t>Data Cleaning and Preparation</a:t>
            </a:r>
            <a:r>
              <a:rPr lang="en-US" dirty="0"/>
              <a:t>: Processing raw data to remove inconsistencies, handle missing values, and format it for analysis.</a:t>
            </a:r>
          </a:p>
          <a:p>
            <a:pPr lvl="1">
              <a:buFont typeface="Arial" panose="020B0604020202020204" pitchFamily="34" charset="0"/>
              <a:buChar char="•"/>
            </a:pPr>
            <a:r>
              <a:rPr lang="en-US" b="1" dirty="0"/>
              <a:t>Data Analysis</a:t>
            </a:r>
            <a:r>
              <a:rPr lang="en-US" dirty="0"/>
              <a:t>: Using statistical methods and algorithms to explore data, identify trends, and uncover relationships.</a:t>
            </a:r>
          </a:p>
          <a:p>
            <a:pPr lvl="1">
              <a:buFont typeface="Arial" panose="020B0604020202020204" pitchFamily="34" charset="0"/>
              <a:buChar char="•"/>
            </a:pPr>
            <a:r>
              <a:rPr lang="en-US" b="1" dirty="0"/>
              <a:t>Machine Learning</a:t>
            </a:r>
            <a:r>
              <a:rPr lang="en-US" dirty="0"/>
              <a:t>: Applying algorithms that enable computers to learn from data and make predictions or decisions based on that data.</a:t>
            </a:r>
          </a:p>
          <a:p>
            <a:pPr lvl="1">
              <a:buFont typeface="Arial" panose="020B0604020202020204" pitchFamily="34" charset="0"/>
              <a:buChar char="•"/>
            </a:pPr>
            <a:r>
              <a:rPr lang="en-US" b="1" dirty="0"/>
              <a:t>Data Visualization</a:t>
            </a:r>
            <a:r>
              <a:rPr lang="en-US" dirty="0"/>
              <a:t>: Creating graphical representations of data to communicate findings effectively to stakeholders.</a:t>
            </a:r>
          </a:p>
          <a:p>
            <a:pPr marL="158750" indent="0">
              <a:buNone/>
            </a:pPr>
            <a:r>
              <a:rPr lang="en-US" b="1" dirty="0"/>
              <a:t>Relevance of Data Science in Applied Sciences</a:t>
            </a:r>
          </a:p>
          <a:p>
            <a:r>
              <a:rPr lang="en-US" dirty="0"/>
              <a:t>Data science plays a pivotal role in applied sciences by enhancing decision-making and problem-solving across various domains.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Supports innovation and research across various domains (e.g., healthcare, environmental science, engineering).</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0123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8" Type="http://schemas.openxmlformats.org/officeDocument/2006/relationships/hyperlink" Target="https://www.w3schools.com/python/python_classes.asp" TargetMode="External"/><Relationship Id="rId3" Type="http://schemas.openxmlformats.org/officeDocument/2006/relationships/hyperlink" Target="https://www.javatpoint.com/python-features" TargetMode="External"/><Relationship Id="rId7" Type="http://schemas.openxmlformats.org/officeDocument/2006/relationships/hyperlink" Target="https://realpython.com/python-conditional-statements/" TargetMode="External"/><Relationship Id="rId12" Type="http://schemas.openxmlformats.org/officeDocument/2006/relationships/hyperlink" Target="https://towardsdatascience.com/data-cleaning-with-pandas-bd8e8b6a7c9a"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hyperlink" Target="https://www.w3schools.com/python/python_datatypes.asp" TargetMode="External"/><Relationship Id="rId11" Type="http://schemas.openxmlformats.org/officeDocument/2006/relationships/hyperlink" Target="https://numpy.org/doc/stable/user/quickstart.html" TargetMode="External"/><Relationship Id="rId5" Type="http://schemas.openxmlformats.org/officeDocument/2006/relationships/hyperlink" Target="https://docs.anaconda.com/anaconda/install/index.html" TargetMode="External"/><Relationship Id="rId10" Type="http://schemas.openxmlformats.org/officeDocument/2006/relationships/hyperlink" Target="https://pandas.pydata.org/docs/getting_started/intro_tutorials/index.html" TargetMode="External"/><Relationship Id="rId4" Type="http://schemas.openxmlformats.org/officeDocument/2006/relationships/hyperlink" Target="https://www.geeksforgeeks.org/python-language-advantages-applications/" TargetMode="External"/><Relationship Id="rId9" Type="http://schemas.openxmlformats.org/officeDocument/2006/relationships/hyperlink" Target="https://www.geeksforgeeks.org/inheritance-in-python/"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9749342" y="2975421"/>
            <a:ext cx="1273105" cy="477054"/>
          </a:xfrm>
          <a:prstGeom prst="rect">
            <a:avLst/>
          </a:prstGeom>
          <a:noFill/>
        </p:spPr>
        <p:txBody>
          <a:bodyPr wrap="none" rtlCol="0">
            <a:spAutoFit/>
          </a:bodyPr>
          <a:lstStyle/>
          <a:p>
            <a:pPr algn="r"/>
            <a:r>
              <a:rPr lang="en-US" sz="2500" b="1" dirty="0">
                <a:solidFill>
                  <a:schemeClr val="bg1"/>
                </a:solidFill>
                <a:latin typeface="Arial" panose="020B0604020202020204" pitchFamily="34" charset="0"/>
                <a:cs typeface="Arial" panose="020B0604020202020204" pitchFamily="34" charset="0"/>
              </a:rPr>
              <a:t>Unit - 2</a:t>
            </a: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7520152" y="584200"/>
            <a:ext cx="3027198"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6359008" y="3429000"/>
            <a:ext cx="4663439" cy="1323439"/>
          </a:xfrm>
          <a:prstGeom prst="rect">
            <a:avLst/>
          </a:prstGeom>
          <a:noFill/>
        </p:spPr>
        <p:txBody>
          <a:bodyPr wrap="square" lIns="91440" tIns="45720" rIns="91440" bIns="45720" rtlCol="0" anchor="t">
            <a:spAutoFit/>
          </a:bodyPr>
          <a:lstStyle/>
          <a:p>
            <a:pPr algn="r"/>
            <a:r>
              <a:rPr lang="en-US" sz="4000" b="1" dirty="0">
                <a:solidFill>
                  <a:schemeClr val="bg1"/>
                </a:solidFill>
              </a:rPr>
              <a:t>Data Science for Applied Sciences</a:t>
            </a:r>
            <a:endParaRPr lang="en-US" dirty="0">
              <a:solidFill>
                <a:schemeClr val="bg1"/>
              </a:solidFill>
            </a:endParaRPr>
          </a:p>
        </p:txBody>
      </p:sp>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943" y="867733"/>
            <a:ext cx="1263157" cy="410834"/>
          </a:xfrm>
          <a:prstGeom prst="rect">
            <a:avLst/>
          </a:prstGeom>
        </p:spPr>
      </p:pic>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Applications of Data Science in Applied Sciences</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66954" y="1304507"/>
            <a:ext cx="11292863"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800" b="1" dirty="0"/>
              <a:t>Healthcare:</a:t>
            </a:r>
            <a:endParaRPr lang="en-US" sz="1800" dirty="0"/>
          </a:p>
          <a:p>
            <a:pPr marL="742950" lvl="1" indent="-285750">
              <a:spcBef>
                <a:spcPts val="600"/>
              </a:spcBef>
              <a:buFont typeface="Arial" panose="020B0604020202020204" pitchFamily="34" charset="0"/>
              <a:buChar char="•"/>
            </a:pPr>
            <a:r>
              <a:rPr lang="en-US" sz="1800" dirty="0"/>
              <a:t>Predictive analytics for patient outcomes and treatment efficacy.</a:t>
            </a:r>
          </a:p>
          <a:p>
            <a:pPr marL="742950" lvl="1" indent="-285750">
              <a:spcBef>
                <a:spcPts val="600"/>
              </a:spcBef>
              <a:buFont typeface="Arial" panose="020B0604020202020204" pitchFamily="34" charset="0"/>
              <a:buChar char="•"/>
            </a:pPr>
            <a:r>
              <a:rPr lang="en-US" sz="1800" dirty="0"/>
              <a:t>Analyzing patient data for personalized medicine.</a:t>
            </a:r>
          </a:p>
          <a:p>
            <a:pPr>
              <a:spcBef>
                <a:spcPts val="600"/>
              </a:spcBef>
            </a:pPr>
            <a:r>
              <a:rPr lang="en-US" sz="1800" b="1" dirty="0"/>
              <a:t>Environmental Science:</a:t>
            </a:r>
            <a:endParaRPr lang="en-US" sz="1800" dirty="0"/>
          </a:p>
          <a:p>
            <a:pPr marL="742950" lvl="1" indent="-285750">
              <a:spcBef>
                <a:spcPts val="600"/>
              </a:spcBef>
              <a:buFont typeface="Arial" panose="020B0604020202020204" pitchFamily="34" charset="0"/>
              <a:buChar char="•"/>
            </a:pPr>
            <a:r>
              <a:rPr lang="en-US" sz="1800" dirty="0"/>
              <a:t>Modeling climate change impacts using data-driven simulations.</a:t>
            </a:r>
          </a:p>
          <a:p>
            <a:pPr marL="742950" lvl="1" indent="-285750">
              <a:spcBef>
                <a:spcPts val="600"/>
              </a:spcBef>
              <a:buFont typeface="Arial" panose="020B0604020202020204" pitchFamily="34" charset="0"/>
              <a:buChar char="•"/>
            </a:pPr>
            <a:r>
              <a:rPr lang="en-US" sz="1800" dirty="0"/>
              <a:t>Monitoring biodiversity and ecosystems through remote sensing.</a:t>
            </a:r>
          </a:p>
          <a:p>
            <a:pPr>
              <a:spcBef>
                <a:spcPts val="600"/>
              </a:spcBef>
            </a:pPr>
            <a:r>
              <a:rPr lang="en-US" sz="1800" b="1" dirty="0"/>
              <a:t>Engineering:</a:t>
            </a:r>
            <a:endParaRPr lang="en-US" sz="1800" dirty="0"/>
          </a:p>
          <a:p>
            <a:pPr marL="742950" lvl="1" indent="-285750">
              <a:spcBef>
                <a:spcPts val="600"/>
              </a:spcBef>
              <a:buFont typeface="Arial" panose="020B0604020202020204" pitchFamily="34" charset="0"/>
              <a:buChar char="•"/>
            </a:pPr>
            <a:r>
              <a:rPr lang="en-US" sz="1800" dirty="0"/>
              <a:t>Optimizing manufacturing processes with data analysis.</a:t>
            </a:r>
          </a:p>
          <a:p>
            <a:pPr marL="742950" lvl="1" indent="-285750">
              <a:spcBef>
                <a:spcPts val="600"/>
              </a:spcBef>
              <a:buFont typeface="Arial" panose="020B0604020202020204" pitchFamily="34" charset="0"/>
              <a:buChar char="•"/>
            </a:pPr>
            <a:r>
              <a:rPr lang="en-US" sz="1800" dirty="0"/>
              <a:t>Predictive maintenance of machinery using IoT data.</a:t>
            </a:r>
          </a:p>
          <a:p>
            <a:pPr>
              <a:spcBef>
                <a:spcPts val="600"/>
              </a:spcBef>
            </a:pPr>
            <a:r>
              <a:rPr lang="en-US" sz="1800" b="1" dirty="0"/>
              <a:t>Agriculture:</a:t>
            </a:r>
            <a:endParaRPr lang="en-US" sz="1800" dirty="0"/>
          </a:p>
          <a:p>
            <a:pPr marL="742950" lvl="1" indent="-285750">
              <a:spcBef>
                <a:spcPts val="600"/>
              </a:spcBef>
              <a:buFont typeface="Arial" panose="020B0604020202020204" pitchFamily="34" charset="0"/>
              <a:buChar char="•"/>
            </a:pPr>
            <a:r>
              <a:rPr lang="en-US" sz="1800" dirty="0"/>
              <a:t>Precision farming techniques for crop yield optimization.</a:t>
            </a:r>
          </a:p>
          <a:p>
            <a:pPr marL="742950" lvl="1" indent="-285750">
              <a:spcBef>
                <a:spcPts val="600"/>
              </a:spcBef>
              <a:buFont typeface="Arial" panose="020B0604020202020204" pitchFamily="34" charset="0"/>
              <a:buChar char="•"/>
            </a:pPr>
            <a:r>
              <a:rPr lang="en-US" sz="1800" dirty="0"/>
              <a:t>Analyzing soil and weather data for informed decision-making.</a:t>
            </a:r>
          </a:p>
        </p:txBody>
      </p:sp>
    </p:spTree>
    <p:extLst>
      <p:ext uri="{BB962C8B-B14F-4D97-AF65-F5344CB8AC3E}">
        <p14:creationId xmlns:p14="http://schemas.microsoft.com/office/powerpoint/2010/main" val="139778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Tools and Techniques in Data Science</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66955" y="1304507"/>
            <a:ext cx="7620193"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IN" sz="1800" b="1" dirty="0"/>
              <a:t>Common Tools:</a:t>
            </a:r>
            <a:endParaRPr lang="en-IN" sz="1800" dirty="0"/>
          </a:p>
          <a:p>
            <a:pPr marL="742950" lvl="1" indent="-285750">
              <a:spcBef>
                <a:spcPts val="600"/>
              </a:spcBef>
              <a:buFont typeface="Arial" panose="020B0604020202020204" pitchFamily="34" charset="0"/>
              <a:buChar char="•"/>
            </a:pPr>
            <a:r>
              <a:rPr lang="en-IN" sz="1800" b="1" dirty="0"/>
              <a:t>Programming Languages:</a:t>
            </a:r>
            <a:r>
              <a:rPr lang="en-IN" sz="1800" dirty="0"/>
              <a:t> Python, R for data manipulation and analysis.</a:t>
            </a:r>
          </a:p>
          <a:p>
            <a:pPr marL="742950" lvl="1" indent="-285750">
              <a:spcBef>
                <a:spcPts val="600"/>
              </a:spcBef>
              <a:buFont typeface="Arial" panose="020B0604020202020204" pitchFamily="34" charset="0"/>
              <a:buChar char="•"/>
            </a:pPr>
            <a:r>
              <a:rPr lang="en-IN" sz="1800" b="1" dirty="0"/>
              <a:t>Data Visualization:</a:t>
            </a:r>
            <a:r>
              <a:rPr lang="en-IN" sz="1800" dirty="0"/>
              <a:t> Excel, Tableau, Power BI for presenting insights.</a:t>
            </a:r>
          </a:p>
          <a:p>
            <a:pPr marL="742950" lvl="1" indent="-285750">
              <a:spcBef>
                <a:spcPts val="600"/>
              </a:spcBef>
              <a:buFont typeface="Arial" panose="020B0604020202020204" pitchFamily="34" charset="0"/>
              <a:buChar char="•"/>
            </a:pPr>
            <a:r>
              <a:rPr lang="en-IN" sz="1800" b="1" dirty="0"/>
              <a:t>Machine Learning:</a:t>
            </a:r>
            <a:r>
              <a:rPr lang="en-IN" sz="1800" dirty="0"/>
              <a:t> TensorFlow, scikit-learn for predictive </a:t>
            </a:r>
            <a:r>
              <a:rPr lang="en-IN" sz="1800" dirty="0" err="1"/>
              <a:t>modeling</a:t>
            </a:r>
            <a:r>
              <a:rPr lang="en-IN" sz="1800" dirty="0"/>
              <a:t>.</a:t>
            </a:r>
          </a:p>
          <a:p>
            <a:pPr>
              <a:spcBef>
                <a:spcPts val="600"/>
              </a:spcBef>
            </a:pPr>
            <a:r>
              <a:rPr lang="en-IN" sz="1800" b="1" dirty="0"/>
              <a:t>Techniques:</a:t>
            </a:r>
            <a:endParaRPr lang="en-IN" sz="1800" dirty="0"/>
          </a:p>
          <a:p>
            <a:pPr marL="742950" lvl="1" indent="-285750">
              <a:spcBef>
                <a:spcPts val="600"/>
              </a:spcBef>
              <a:buFont typeface="Arial" panose="020B0604020202020204" pitchFamily="34" charset="0"/>
              <a:buChar char="•"/>
            </a:pPr>
            <a:r>
              <a:rPr lang="en-IN" sz="1800" b="1" dirty="0"/>
              <a:t>Statistical Analysis:</a:t>
            </a:r>
            <a:r>
              <a:rPr lang="en-IN" sz="1800" dirty="0"/>
              <a:t> Identifying trends and patterns in data.</a:t>
            </a:r>
          </a:p>
          <a:p>
            <a:pPr marL="742950" lvl="1" indent="-285750">
              <a:spcBef>
                <a:spcPts val="600"/>
              </a:spcBef>
              <a:buFont typeface="Arial" panose="020B0604020202020204" pitchFamily="34" charset="0"/>
              <a:buChar char="•"/>
            </a:pPr>
            <a:r>
              <a:rPr lang="en-IN" sz="1800" b="1" dirty="0"/>
              <a:t>Machine Learning:</a:t>
            </a:r>
            <a:r>
              <a:rPr lang="en-IN" sz="1800" dirty="0"/>
              <a:t> Algorithms to automate data analysis and predictions.</a:t>
            </a:r>
          </a:p>
          <a:p>
            <a:pPr marL="742950" lvl="1" indent="-285750">
              <a:spcBef>
                <a:spcPts val="600"/>
              </a:spcBef>
              <a:buFont typeface="Arial" panose="020B0604020202020204" pitchFamily="34" charset="0"/>
              <a:buChar char="•"/>
            </a:pPr>
            <a:r>
              <a:rPr lang="en-IN" sz="1800" b="1" dirty="0"/>
              <a:t>Big Data Technologies:</a:t>
            </a:r>
            <a:r>
              <a:rPr lang="en-IN" sz="1800" dirty="0"/>
              <a:t> Hadoop and Spark for processing large datasets.</a:t>
            </a:r>
          </a:p>
        </p:txBody>
      </p:sp>
      <p:grpSp>
        <p:nvGrpSpPr>
          <p:cNvPr id="2" name="Group 1">
            <a:extLst>
              <a:ext uri="{FF2B5EF4-FFF2-40B4-BE49-F238E27FC236}">
                <a16:creationId xmlns:a16="http://schemas.microsoft.com/office/drawing/2014/main" id="{3E02E91B-1CCA-3832-EABD-3B28BD270AB7}"/>
              </a:ext>
            </a:extLst>
          </p:cNvPr>
          <p:cNvGrpSpPr/>
          <p:nvPr/>
        </p:nvGrpSpPr>
        <p:grpSpPr>
          <a:xfrm>
            <a:off x="0" y="6055360"/>
            <a:ext cx="12192000" cy="356968"/>
            <a:chOff x="0" y="6055360"/>
            <a:chExt cx="12192000" cy="356968"/>
          </a:xfrm>
        </p:grpSpPr>
        <p:sp>
          <p:nvSpPr>
            <p:cNvPr id="4" name="TextBox 3">
              <a:extLst>
                <a:ext uri="{FF2B5EF4-FFF2-40B4-BE49-F238E27FC236}">
                  <a16:creationId xmlns:a16="http://schemas.microsoft.com/office/drawing/2014/main" id="{C33E7932-6D75-821E-9831-334F47A9C45A}"/>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5" name="TextBox 4">
              <a:extLst>
                <a:ext uri="{FF2B5EF4-FFF2-40B4-BE49-F238E27FC236}">
                  <a16:creationId xmlns:a16="http://schemas.microsoft.com/office/drawing/2014/main" id="{CB667481-E7D8-0AC1-166F-7381B01B6DEF}"/>
                </a:ext>
              </a:extLst>
            </p:cNvPr>
            <p:cNvSpPr txBox="1"/>
            <p:nvPr/>
          </p:nvSpPr>
          <p:spPr>
            <a:xfrm>
              <a:off x="880529" y="6135329"/>
              <a:ext cx="8323106" cy="276999"/>
            </a:xfrm>
            <a:prstGeom prst="rect">
              <a:avLst/>
            </a:prstGeom>
            <a:noFill/>
          </p:spPr>
          <p:txBody>
            <a:bodyPr wrap="square" rtlCol="0">
              <a:spAutoFit/>
            </a:bodyPr>
            <a:lstStyle/>
            <a:p>
              <a:pPr>
                <a:spcAft>
                  <a:spcPts val="800"/>
                </a:spcAft>
              </a:pPr>
              <a:r>
                <a:rPr lang="en-IN" sz="1200" dirty="0">
                  <a:solidFill>
                    <a:srgbClr val="0000FF"/>
                  </a:solidFill>
                  <a:latin typeface="+mn-lt"/>
                </a:rPr>
                <a:t>https://medium.com/javarevisited/10-essential-tools-data-scientists-should-learn-in-2022-acbae6558643</a:t>
              </a:r>
            </a:p>
          </p:txBody>
        </p:sp>
        <p:cxnSp>
          <p:nvCxnSpPr>
            <p:cNvPr id="6" name="Straight Connector 5">
              <a:extLst>
                <a:ext uri="{FF2B5EF4-FFF2-40B4-BE49-F238E27FC236}">
                  <a16:creationId xmlns:a16="http://schemas.microsoft.com/office/drawing/2014/main" id="{11B82765-D781-FDA8-54B3-BD3DF7B4624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5122" name="Picture 2" descr="10 Essential Tools Every Data Scientist Should Learn in 2024 | by javinpaul  | Javarevisited | Medium">
            <a:extLst>
              <a:ext uri="{FF2B5EF4-FFF2-40B4-BE49-F238E27FC236}">
                <a16:creationId xmlns:a16="http://schemas.microsoft.com/office/drawing/2014/main" id="{542FFBC9-9EF7-A7A4-96D5-733F9B74EB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6" r="11997"/>
          <a:stretch/>
        </p:blipFill>
        <p:spPr bwMode="auto">
          <a:xfrm>
            <a:off x="7750868" y="1938132"/>
            <a:ext cx="4274177" cy="322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86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Introduction to Data Visualization using Excel</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77966" y="1304507"/>
            <a:ext cx="5918034"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800" b="1" dirty="0"/>
              <a:t>What is Data Visualization?</a:t>
            </a:r>
          </a:p>
          <a:p>
            <a:pPr marL="285750" indent="-285750">
              <a:lnSpc>
                <a:spcPct val="150000"/>
              </a:lnSpc>
              <a:buFont typeface="Arial" panose="020B0604020202020204" pitchFamily="34" charset="0"/>
              <a:buChar char="•"/>
            </a:pPr>
            <a:r>
              <a:rPr lang="en-US" sz="1800" dirty="0"/>
              <a:t>The graphical representation of information and data.</a:t>
            </a:r>
          </a:p>
          <a:p>
            <a:pPr marL="285750" indent="-285750">
              <a:lnSpc>
                <a:spcPct val="150000"/>
              </a:lnSpc>
              <a:buFont typeface="Arial" panose="020B0604020202020204" pitchFamily="34" charset="0"/>
              <a:buChar char="•"/>
            </a:pPr>
            <a:r>
              <a:rPr lang="en-US" sz="1800" dirty="0"/>
              <a:t>Helps in understanding trends, patterns, and outliers.</a:t>
            </a:r>
          </a:p>
          <a:p>
            <a:pPr>
              <a:lnSpc>
                <a:spcPct val="150000"/>
              </a:lnSpc>
            </a:pPr>
            <a:r>
              <a:rPr lang="en-US" sz="1800" b="1" dirty="0"/>
              <a:t>Importance in Excel:</a:t>
            </a:r>
          </a:p>
          <a:p>
            <a:pPr marL="285750" indent="-285750">
              <a:lnSpc>
                <a:spcPct val="150000"/>
              </a:lnSpc>
              <a:buFont typeface="Arial" panose="020B0604020202020204" pitchFamily="34" charset="0"/>
              <a:buChar char="•"/>
            </a:pPr>
            <a:r>
              <a:rPr lang="en-US" sz="1800" dirty="0"/>
              <a:t>Makes data analysis more accessible and intuitive.</a:t>
            </a:r>
          </a:p>
          <a:p>
            <a:pPr marL="285750" indent="-285750">
              <a:lnSpc>
                <a:spcPct val="150000"/>
              </a:lnSpc>
              <a:buFont typeface="Arial" panose="020B0604020202020204" pitchFamily="34" charset="0"/>
              <a:buChar char="•"/>
            </a:pPr>
            <a:r>
              <a:rPr lang="en-US" sz="1800" dirty="0"/>
              <a:t>Enhances presentations and reports.</a:t>
            </a:r>
          </a:p>
        </p:txBody>
      </p:sp>
      <p:pic>
        <p:nvPicPr>
          <p:cNvPr id="5" name="Picture 4">
            <a:extLst>
              <a:ext uri="{FF2B5EF4-FFF2-40B4-BE49-F238E27FC236}">
                <a16:creationId xmlns:a16="http://schemas.microsoft.com/office/drawing/2014/main" id="{53755E2E-2955-CC78-8561-49A6A9325948}"/>
              </a:ext>
            </a:extLst>
          </p:cNvPr>
          <p:cNvPicPr>
            <a:picLocks noChangeAspect="1"/>
          </p:cNvPicPr>
          <p:nvPr/>
        </p:nvPicPr>
        <p:blipFill>
          <a:blip r:embed="rId3"/>
          <a:stretch>
            <a:fillRect/>
          </a:stretch>
        </p:blipFill>
        <p:spPr>
          <a:xfrm>
            <a:off x="6381289" y="1857294"/>
            <a:ext cx="5429529" cy="3143412"/>
          </a:xfrm>
          <a:prstGeom prst="rect">
            <a:avLst/>
          </a:prstGeom>
        </p:spPr>
      </p:pic>
      <p:grpSp>
        <p:nvGrpSpPr>
          <p:cNvPr id="6" name="Group 5">
            <a:extLst>
              <a:ext uri="{FF2B5EF4-FFF2-40B4-BE49-F238E27FC236}">
                <a16:creationId xmlns:a16="http://schemas.microsoft.com/office/drawing/2014/main" id="{3A71FCE9-9321-C839-84DF-6C651B890A52}"/>
              </a:ext>
            </a:extLst>
          </p:cNvPr>
          <p:cNvGrpSpPr/>
          <p:nvPr/>
        </p:nvGrpSpPr>
        <p:grpSpPr>
          <a:xfrm>
            <a:off x="0" y="6055360"/>
            <a:ext cx="12192000" cy="356968"/>
            <a:chOff x="0" y="6055360"/>
            <a:chExt cx="12192000" cy="356968"/>
          </a:xfrm>
        </p:grpSpPr>
        <p:sp>
          <p:nvSpPr>
            <p:cNvPr id="7" name="TextBox 6">
              <a:extLst>
                <a:ext uri="{FF2B5EF4-FFF2-40B4-BE49-F238E27FC236}">
                  <a16:creationId xmlns:a16="http://schemas.microsoft.com/office/drawing/2014/main" id="{8BDBF469-8917-E5BD-A127-9D20EA387125}"/>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8" name="TextBox 7">
              <a:extLst>
                <a:ext uri="{FF2B5EF4-FFF2-40B4-BE49-F238E27FC236}">
                  <a16:creationId xmlns:a16="http://schemas.microsoft.com/office/drawing/2014/main" id="{7D2969B9-C57E-1C26-25AD-112FC1CBAF81}"/>
                </a:ext>
              </a:extLst>
            </p:cNvPr>
            <p:cNvSpPr txBox="1"/>
            <p:nvPr/>
          </p:nvSpPr>
          <p:spPr>
            <a:xfrm>
              <a:off x="880529" y="6135329"/>
              <a:ext cx="6906619" cy="276999"/>
            </a:xfrm>
            <a:prstGeom prst="rect">
              <a:avLst/>
            </a:prstGeom>
            <a:noFill/>
          </p:spPr>
          <p:txBody>
            <a:bodyPr wrap="square" rtlCol="0">
              <a:spAutoFit/>
            </a:bodyPr>
            <a:lstStyle/>
            <a:p>
              <a:pPr>
                <a:spcAft>
                  <a:spcPts val="800"/>
                </a:spcAft>
              </a:pPr>
              <a:r>
                <a:rPr lang="en-IN" sz="1200" dirty="0">
                  <a:solidFill>
                    <a:srgbClr val="0000FF"/>
                  </a:solidFill>
                  <a:latin typeface="+mn-lt"/>
                </a:rPr>
                <a:t>https://zebrabi.com/best-practices-for-using-excel-for-data-visualization/</a:t>
              </a:r>
            </a:p>
          </p:txBody>
        </p:sp>
        <p:cxnSp>
          <p:nvCxnSpPr>
            <p:cNvPr id="9" name="Straight Connector 8">
              <a:extLst>
                <a:ext uri="{FF2B5EF4-FFF2-40B4-BE49-F238E27FC236}">
                  <a16:creationId xmlns:a16="http://schemas.microsoft.com/office/drawing/2014/main" id="{EB4B588D-D2A6-1886-5173-E50FD19ED6C3}"/>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7098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Types of Charts in Excel</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77966" y="1363616"/>
            <a:ext cx="5918034"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t>Common Chart Types:</a:t>
            </a:r>
            <a:endParaRPr lang="en-US" sz="1800" dirty="0"/>
          </a:p>
          <a:p>
            <a:pPr marL="285750" indent="-285750">
              <a:lnSpc>
                <a:spcPct val="150000"/>
              </a:lnSpc>
              <a:buFont typeface="Arial" panose="020B0604020202020204" pitchFamily="34" charset="0"/>
              <a:buChar char="•"/>
            </a:pPr>
            <a:r>
              <a:rPr lang="en-US" sz="1800" b="1" dirty="0"/>
              <a:t>Column Chart:</a:t>
            </a:r>
            <a:r>
              <a:rPr lang="en-US" sz="1800" dirty="0"/>
              <a:t> Compares values across categories.</a:t>
            </a:r>
          </a:p>
          <a:p>
            <a:pPr marL="285750" indent="-285750">
              <a:lnSpc>
                <a:spcPct val="150000"/>
              </a:lnSpc>
              <a:buFont typeface="Arial" panose="020B0604020202020204" pitchFamily="34" charset="0"/>
              <a:buChar char="•"/>
            </a:pPr>
            <a:r>
              <a:rPr lang="en-US" sz="1800" b="1" dirty="0"/>
              <a:t>Line Chart:</a:t>
            </a:r>
            <a:r>
              <a:rPr lang="en-US" sz="1800" dirty="0"/>
              <a:t> Shows trends over time.</a:t>
            </a:r>
          </a:p>
          <a:p>
            <a:pPr marL="285750" indent="-285750">
              <a:lnSpc>
                <a:spcPct val="150000"/>
              </a:lnSpc>
              <a:buFont typeface="Arial" panose="020B0604020202020204" pitchFamily="34" charset="0"/>
              <a:buChar char="•"/>
            </a:pPr>
            <a:r>
              <a:rPr lang="en-US" sz="1800" b="1" dirty="0"/>
              <a:t>Pie Chart:</a:t>
            </a:r>
            <a:r>
              <a:rPr lang="en-US" sz="1800" dirty="0"/>
              <a:t> Displays percentage share of parts to a whole.</a:t>
            </a:r>
          </a:p>
          <a:p>
            <a:pPr marL="285750" indent="-285750">
              <a:lnSpc>
                <a:spcPct val="150000"/>
              </a:lnSpc>
              <a:buFont typeface="Arial" panose="020B0604020202020204" pitchFamily="34" charset="0"/>
              <a:buChar char="•"/>
            </a:pPr>
            <a:r>
              <a:rPr lang="en-US" sz="1800" b="1" dirty="0"/>
              <a:t>Bar Chart:</a:t>
            </a:r>
            <a:r>
              <a:rPr lang="en-US" sz="1800" dirty="0"/>
              <a:t> Similar to column charts but horizontal.</a:t>
            </a:r>
          </a:p>
          <a:p>
            <a:pPr marL="285750" indent="-285750">
              <a:lnSpc>
                <a:spcPct val="150000"/>
              </a:lnSpc>
              <a:buFont typeface="Arial" panose="020B0604020202020204" pitchFamily="34" charset="0"/>
              <a:buChar char="•"/>
            </a:pPr>
            <a:r>
              <a:rPr lang="en-US" sz="1800" b="1" dirty="0"/>
              <a:t>Scatter Plot:</a:t>
            </a:r>
            <a:r>
              <a:rPr lang="en-US" sz="1800" dirty="0"/>
              <a:t> Shows relationships between two variables.</a:t>
            </a:r>
          </a:p>
          <a:p>
            <a:endParaRPr lang="en-US" sz="1800" b="1" dirty="0"/>
          </a:p>
          <a:p>
            <a:endParaRPr lang="en-US" sz="1800" b="1" dirty="0"/>
          </a:p>
          <a:p>
            <a:r>
              <a:rPr lang="en-US" sz="1800" b="1" dirty="0"/>
              <a:t>Choosing the Right Chart:</a:t>
            </a:r>
            <a:endParaRPr lang="en-US" sz="1800" dirty="0"/>
          </a:p>
          <a:p>
            <a:pPr marL="742950" lvl="1" indent="-285750">
              <a:buFont typeface="Arial" panose="020B0604020202020204" pitchFamily="34" charset="0"/>
              <a:buChar char="•"/>
            </a:pPr>
            <a:r>
              <a:rPr lang="en-US" sz="1800" dirty="0"/>
              <a:t>Consider data type and audience.</a:t>
            </a:r>
          </a:p>
        </p:txBody>
      </p:sp>
      <p:pic>
        <p:nvPicPr>
          <p:cNvPr id="4" name="Picture 3">
            <a:extLst>
              <a:ext uri="{FF2B5EF4-FFF2-40B4-BE49-F238E27FC236}">
                <a16:creationId xmlns:a16="http://schemas.microsoft.com/office/drawing/2014/main" id="{892F366F-6045-BD55-71DE-F14C7F7AF634}"/>
              </a:ext>
            </a:extLst>
          </p:cNvPr>
          <p:cNvPicPr>
            <a:picLocks noChangeAspect="1"/>
          </p:cNvPicPr>
          <p:nvPr/>
        </p:nvPicPr>
        <p:blipFill>
          <a:blip r:embed="rId3"/>
          <a:stretch>
            <a:fillRect/>
          </a:stretch>
        </p:blipFill>
        <p:spPr>
          <a:xfrm>
            <a:off x="6096000" y="1982912"/>
            <a:ext cx="5932194" cy="3276831"/>
          </a:xfrm>
          <a:prstGeom prst="rect">
            <a:avLst/>
          </a:prstGeom>
        </p:spPr>
      </p:pic>
    </p:spTree>
    <p:extLst>
      <p:ext uri="{BB962C8B-B14F-4D97-AF65-F5344CB8AC3E}">
        <p14:creationId xmlns:p14="http://schemas.microsoft.com/office/powerpoint/2010/main" val="184384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Creating a Simple Chart</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77966" y="1304507"/>
            <a:ext cx="5918034"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t>Step-by-Step Guide:</a:t>
            </a:r>
            <a:endParaRPr lang="en-US" sz="1800" dirty="0"/>
          </a:p>
          <a:p>
            <a:pPr marL="285750" indent="-285750">
              <a:lnSpc>
                <a:spcPct val="150000"/>
              </a:lnSpc>
              <a:buFont typeface="Arial" panose="020B0604020202020204" pitchFamily="34" charset="0"/>
              <a:buChar char="•"/>
            </a:pPr>
            <a:r>
              <a:rPr lang="en-US" sz="1800" b="1" dirty="0"/>
              <a:t>Select Data:</a:t>
            </a:r>
            <a:br>
              <a:rPr lang="en-US" sz="1800" b="1" dirty="0"/>
            </a:br>
            <a:r>
              <a:rPr lang="en-US" sz="1800" dirty="0"/>
              <a:t>Highlight the data range for the chart.</a:t>
            </a:r>
          </a:p>
          <a:p>
            <a:pPr marL="285750" indent="-285750">
              <a:lnSpc>
                <a:spcPct val="150000"/>
              </a:lnSpc>
              <a:buFont typeface="Arial" panose="020B0604020202020204" pitchFamily="34" charset="0"/>
              <a:buChar char="•"/>
            </a:pPr>
            <a:r>
              <a:rPr lang="en-US" sz="1800" b="1" dirty="0"/>
              <a:t>Insert Chart:</a:t>
            </a:r>
            <a:br>
              <a:rPr lang="en-US" sz="1800" b="1" dirty="0"/>
            </a:br>
            <a:r>
              <a:rPr lang="en-US" sz="1800" dirty="0"/>
              <a:t>Go to the Insert tab &gt; Choose Chart type.</a:t>
            </a:r>
          </a:p>
          <a:p>
            <a:pPr marL="285750" indent="-285750">
              <a:lnSpc>
                <a:spcPct val="150000"/>
              </a:lnSpc>
              <a:buFont typeface="Arial" panose="020B0604020202020204" pitchFamily="34" charset="0"/>
              <a:buChar char="•"/>
            </a:pPr>
            <a:r>
              <a:rPr lang="en-US" sz="1800" b="1" dirty="0"/>
              <a:t>Customize Chart:</a:t>
            </a:r>
            <a:br>
              <a:rPr lang="en-US" sz="1800" b="1" dirty="0"/>
            </a:br>
            <a:r>
              <a:rPr lang="en-US" sz="1800" dirty="0"/>
              <a:t>Use Chart Tools to format title, legend, and axes.</a:t>
            </a:r>
          </a:p>
          <a:p>
            <a:pPr marL="285750" indent="-285750">
              <a:lnSpc>
                <a:spcPct val="150000"/>
              </a:lnSpc>
              <a:buFont typeface="Arial" panose="020B0604020202020204" pitchFamily="34" charset="0"/>
              <a:buChar char="•"/>
            </a:pPr>
            <a:r>
              <a:rPr lang="en-US" sz="1800" b="1" dirty="0"/>
              <a:t>Final Touches:</a:t>
            </a:r>
            <a:br>
              <a:rPr lang="en-US" sz="1800" b="1" dirty="0"/>
            </a:br>
            <a:r>
              <a:rPr lang="en-US" sz="1800" dirty="0"/>
              <a:t>Add data labels and adjust colors as needed.</a:t>
            </a:r>
          </a:p>
        </p:txBody>
      </p:sp>
      <p:pic>
        <p:nvPicPr>
          <p:cNvPr id="4" name="Picture 3">
            <a:extLst>
              <a:ext uri="{FF2B5EF4-FFF2-40B4-BE49-F238E27FC236}">
                <a16:creationId xmlns:a16="http://schemas.microsoft.com/office/drawing/2014/main" id="{86EA3136-5EBB-683E-F019-E4E0AA2F2A66}"/>
              </a:ext>
            </a:extLst>
          </p:cNvPr>
          <p:cNvPicPr>
            <a:picLocks noChangeAspect="1"/>
          </p:cNvPicPr>
          <p:nvPr/>
        </p:nvPicPr>
        <p:blipFill>
          <a:blip r:embed="rId3"/>
          <a:stretch>
            <a:fillRect/>
          </a:stretch>
        </p:blipFill>
        <p:spPr>
          <a:xfrm>
            <a:off x="6096000" y="1384475"/>
            <a:ext cx="5961193" cy="4050554"/>
          </a:xfrm>
          <a:prstGeom prst="rect">
            <a:avLst/>
          </a:prstGeom>
        </p:spPr>
      </p:pic>
    </p:spTree>
    <p:extLst>
      <p:ext uri="{BB962C8B-B14F-4D97-AF65-F5344CB8AC3E}">
        <p14:creationId xmlns:p14="http://schemas.microsoft.com/office/powerpoint/2010/main" val="430232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Customizing Your Charts</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77966" y="1304507"/>
            <a:ext cx="5918034"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800" b="1" dirty="0"/>
              <a:t>Using Chart Tools</a:t>
            </a:r>
            <a:endParaRPr lang="en-IN" sz="1800" dirty="0"/>
          </a:p>
          <a:p>
            <a:pPr marL="285750" indent="-285750">
              <a:lnSpc>
                <a:spcPct val="150000"/>
              </a:lnSpc>
              <a:buFont typeface="Arial" panose="020B0604020202020204" pitchFamily="34" charset="0"/>
              <a:buChar char="•"/>
            </a:pPr>
            <a:r>
              <a:rPr lang="en-IN" sz="1800" b="1" dirty="0"/>
              <a:t>Design Tab:</a:t>
            </a:r>
            <a:br>
              <a:rPr lang="en-IN" sz="1800" b="1" dirty="0"/>
            </a:br>
            <a:r>
              <a:rPr lang="en-IN" sz="1800" dirty="0"/>
              <a:t>Change chart styles, </a:t>
            </a:r>
            <a:r>
              <a:rPr lang="en-IN" sz="1800" dirty="0" err="1"/>
              <a:t>colors</a:t>
            </a:r>
            <a:r>
              <a:rPr lang="en-IN" sz="1800" dirty="0"/>
              <a:t>, and layout.</a:t>
            </a:r>
          </a:p>
          <a:p>
            <a:pPr marL="285750" indent="-285750">
              <a:lnSpc>
                <a:spcPct val="150000"/>
              </a:lnSpc>
              <a:buFont typeface="Arial" panose="020B0604020202020204" pitchFamily="34" charset="0"/>
              <a:buChar char="•"/>
            </a:pPr>
            <a:r>
              <a:rPr lang="en-IN" sz="1800" b="1" dirty="0"/>
              <a:t>Format Tab:</a:t>
            </a:r>
            <a:br>
              <a:rPr lang="en-IN" sz="1800" b="1" dirty="0"/>
            </a:br>
            <a:r>
              <a:rPr lang="en-IN" sz="1800" dirty="0"/>
              <a:t>Modify individual chart elements (e.g., fonts, </a:t>
            </a:r>
            <a:r>
              <a:rPr lang="en-IN" sz="1800" dirty="0" err="1"/>
              <a:t>colors</a:t>
            </a:r>
            <a:r>
              <a:rPr lang="en-IN" sz="1800" dirty="0"/>
              <a:t>).</a:t>
            </a:r>
          </a:p>
          <a:p>
            <a:pPr marL="285750" indent="-285750">
              <a:lnSpc>
                <a:spcPct val="150000"/>
              </a:lnSpc>
              <a:buFont typeface="Arial" panose="020B0604020202020204" pitchFamily="34" charset="0"/>
              <a:buChar char="•"/>
            </a:pPr>
            <a:r>
              <a:rPr lang="en-IN" sz="1800" b="1" dirty="0"/>
              <a:t>Adding Elements:</a:t>
            </a:r>
            <a:br>
              <a:rPr lang="en-IN" sz="1800" b="1" dirty="0"/>
            </a:br>
            <a:r>
              <a:rPr lang="en-IN" sz="1800" dirty="0"/>
              <a:t>Titles, axis labels, data labels, gridlines.</a:t>
            </a:r>
          </a:p>
          <a:p>
            <a:pPr marL="285750" indent="-285750">
              <a:lnSpc>
                <a:spcPct val="150000"/>
              </a:lnSpc>
              <a:buFont typeface="Arial" panose="020B0604020202020204" pitchFamily="34" charset="0"/>
              <a:buChar char="•"/>
            </a:pPr>
            <a:r>
              <a:rPr lang="en-IN" sz="1800" b="1" dirty="0"/>
              <a:t>Using Templates:</a:t>
            </a:r>
            <a:br>
              <a:rPr lang="en-IN" sz="1800" b="1" dirty="0"/>
            </a:br>
            <a:r>
              <a:rPr lang="en-IN" sz="1800" dirty="0"/>
              <a:t>Save custom chart formats for future use.</a:t>
            </a:r>
          </a:p>
        </p:txBody>
      </p:sp>
      <p:pic>
        <p:nvPicPr>
          <p:cNvPr id="4" name="Picture 3">
            <a:extLst>
              <a:ext uri="{FF2B5EF4-FFF2-40B4-BE49-F238E27FC236}">
                <a16:creationId xmlns:a16="http://schemas.microsoft.com/office/drawing/2014/main" id="{89BFBC41-DBBA-6D16-0287-ED0B7675C82A}"/>
              </a:ext>
            </a:extLst>
          </p:cNvPr>
          <p:cNvPicPr>
            <a:picLocks noChangeAspect="1"/>
          </p:cNvPicPr>
          <p:nvPr/>
        </p:nvPicPr>
        <p:blipFill>
          <a:blip r:embed="rId3"/>
          <a:stretch>
            <a:fillRect/>
          </a:stretch>
        </p:blipFill>
        <p:spPr>
          <a:xfrm>
            <a:off x="6161168" y="1714500"/>
            <a:ext cx="5852866" cy="3981971"/>
          </a:xfrm>
          <a:prstGeom prst="rect">
            <a:avLst/>
          </a:prstGeom>
        </p:spPr>
      </p:pic>
    </p:spTree>
    <p:extLst>
      <p:ext uri="{BB962C8B-B14F-4D97-AF65-F5344CB8AC3E}">
        <p14:creationId xmlns:p14="http://schemas.microsoft.com/office/powerpoint/2010/main" val="2258569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Best Practices for Data Visualization</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77966" y="1304507"/>
            <a:ext cx="5918034"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800" b="1" dirty="0"/>
              <a:t>Keep It Simple:</a:t>
            </a:r>
            <a:endParaRPr lang="en-US" sz="1800" dirty="0"/>
          </a:p>
          <a:p>
            <a:pPr marL="742950" lvl="1" indent="-285750">
              <a:lnSpc>
                <a:spcPct val="150000"/>
              </a:lnSpc>
              <a:buFont typeface="Arial" panose="020B0604020202020204" pitchFamily="34" charset="0"/>
              <a:buChar char="•"/>
            </a:pPr>
            <a:r>
              <a:rPr lang="en-US" sz="1800" dirty="0"/>
              <a:t>Avoid clutter; focus on key data points.</a:t>
            </a:r>
          </a:p>
          <a:p>
            <a:pPr>
              <a:lnSpc>
                <a:spcPct val="150000"/>
              </a:lnSpc>
            </a:pPr>
            <a:r>
              <a:rPr lang="en-US" sz="1800" b="1" dirty="0"/>
              <a:t>Be Consistent:</a:t>
            </a:r>
            <a:endParaRPr lang="en-US" sz="1800" dirty="0"/>
          </a:p>
          <a:p>
            <a:pPr marL="742950" lvl="1" indent="-285750">
              <a:lnSpc>
                <a:spcPct val="150000"/>
              </a:lnSpc>
              <a:buFont typeface="Arial" panose="020B0604020202020204" pitchFamily="34" charset="0"/>
              <a:buChar char="•"/>
            </a:pPr>
            <a:r>
              <a:rPr lang="en-US" sz="1800" dirty="0"/>
              <a:t>Use a uniform color scheme and font style.</a:t>
            </a:r>
          </a:p>
          <a:p>
            <a:pPr>
              <a:lnSpc>
                <a:spcPct val="150000"/>
              </a:lnSpc>
            </a:pPr>
            <a:r>
              <a:rPr lang="en-US" sz="1800" b="1" dirty="0"/>
              <a:t>Make It Accessible:</a:t>
            </a:r>
            <a:endParaRPr lang="en-US" sz="1800" dirty="0"/>
          </a:p>
          <a:p>
            <a:pPr marL="742950" lvl="1" indent="-285750">
              <a:lnSpc>
                <a:spcPct val="150000"/>
              </a:lnSpc>
              <a:buFont typeface="Arial" panose="020B0604020202020204" pitchFamily="34" charset="0"/>
              <a:buChar char="•"/>
            </a:pPr>
            <a:r>
              <a:rPr lang="en-US" sz="1800" dirty="0"/>
              <a:t>Consider color blindness and readability.</a:t>
            </a:r>
          </a:p>
          <a:p>
            <a:pPr>
              <a:lnSpc>
                <a:spcPct val="150000"/>
              </a:lnSpc>
            </a:pPr>
            <a:r>
              <a:rPr lang="en-US" sz="1800" b="1" dirty="0"/>
              <a:t>Provide Context:</a:t>
            </a:r>
            <a:endParaRPr lang="en-US" sz="1800" dirty="0"/>
          </a:p>
          <a:p>
            <a:pPr marL="742950" lvl="1" indent="-285750">
              <a:lnSpc>
                <a:spcPct val="150000"/>
              </a:lnSpc>
              <a:buFont typeface="Arial" panose="020B0604020202020204" pitchFamily="34" charset="0"/>
              <a:buChar char="•"/>
            </a:pPr>
            <a:r>
              <a:rPr lang="en-US" sz="1800" dirty="0"/>
              <a:t>Include legends and titles to explain data.</a:t>
            </a:r>
          </a:p>
        </p:txBody>
      </p:sp>
      <p:pic>
        <p:nvPicPr>
          <p:cNvPr id="3074" name="Picture 2" descr="7 Best Practices for Data Visualization - The New Stack">
            <a:extLst>
              <a:ext uri="{FF2B5EF4-FFF2-40B4-BE49-F238E27FC236}">
                <a16:creationId xmlns:a16="http://schemas.microsoft.com/office/drawing/2014/main" id="{AC4AB9D6-E8D3-2632-CC56-785DD62B2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38898"/>
            <a:ext cx="5918034" cy="335779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E5B4975-B1A1-5721-D2CD-7F9B6AFDDBAD}"/>
              </a:ext>
            </a:extLst>
          </p:cNvPr>
          <p:cNvGrpSpPr/>
          <p:nvPr/>
        </p:nvGrpSpPr>
        <p:grpSpPr>
          <a:xfrm>
            <a:off x="0" y="6055360"/>
            <a:ext cx="12192000" cy="356968"/>
            <a:chOff x="0" y="6055360"/>
            <a:chExt cx="12192000" cy="356968"/>
          </a:xfrm>
        </p:grpSpPr>
        <p:sp>
          <p:nvSpPr>
            <p:cNvPr id="4" name="TextBox 3">
              <a:extLst>
                <a:ext uri="{FF2B5EF4-FFF2-40B4-BE49-F238E27FC236}">
                  <a16:creationId xmlns:a16="http://schemas.microsoft.com/office/drawing/2014/main" id="{C838EB0F-28B6-DD80-1057-BCEA92A4EBC3}"/>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5" name="TextBox 4">
              <a:extLst>
                <a:ext uri="{FF2B5EF4-FFF2-40B4-BE49-F238E27FC236}">
                  <a16:creationId xmlns:a16="http://schemas.microsoft.com/office/drawing/2014/main" id="{EC4FD51C-B296-EDCC-1416-FBD068634009}"/>
                </a:ext>
              </a:extLst>
            </p:cNvPr>
            <p:cNvSpPr txBox="1"/>
            <p:nvPr/>
          </p:nvSpPr>
          <p:spPr>
            <a:xfrm>
              <a:off x="880529" y="6135329"/>
              <a:ext cx="6906619" cy="276999"/>
            </a:xfrm>
            <a:prstGeom prst="rect">
              <a:avLst/>
            </a:prstGeom>
            <a:noFill/>
          </p:spPr>
          <p:txBody>
            <a:bodyPr wrap="square" rtlCol="0">
              <a:spAutoFit/>
            </a:bodyPr>
            <a:lstStyle/>
            <a:p>
              <a:pPr>
                <a:spcAft>
                  <a:spcPts val="800"/>
                </a:spcAft>
              </a:pPr>
              <a:r>
                <a:rPr lang="en-IN" sz="1200" dirty="0">
                  <a:solidFill>
                    <a:srgbClr val="0000FF"/>
                  </a:solidFill>
                  <a:latin typeface="+mn-lt"/>
                </a:rPr>
                <a:t>https://thenewstack.io/7-best-practices-for-data-visualization/</a:t>
              </a:r>
            </a:p>
          </p:txBody>
        </p:sp>
        <p:cxnSp>
          <p:nvCxnSpPr>
            <p:cNvPr id="10" name="Straight Connector 9">
              <a:extLst>
                <a:ext uri="{FF2B5EF4-FFF2-40B4-BE49-F238E27FC236}">
                  <a16:creationId xmlns:a16="http://schemas.microsoft.com/office/drawing/2014/main" id="{11B50A64-1420-4B41-4D9A-F385C4E26C89}"/>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9992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GPT for Excel</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77966" y="1304507"/>
            <a:ext cx="6194260"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800" b="1" dirty="0"/>
              <a:t>What is GPT?</a:t>
            </a:r>
            <a:endParaRPr lang="en-US" sz="1800" dirty="0"/>
          </a:p>
          <a:p>
            <a:pPr marL="742950" lvl="1" indent="-285750">
              <a:spcBef>
                <a:spcPts val="600"/>
              </a:spcBef>
              <a:buFont typeface="Arial" panose="020B0604020202020204" pitchFamily="34" charset="0"/>
              <a:buChar char="•"/>
            </a:pPr>
            <a:r>
              <a:rPr lang="en-US" sz="1800" dirty="0"/>
              <a:t>A powerful AI language model developed by OpenAI that generates human-like text based on input.</a:t>
            </a:r>
          </a:p>
          <a:p>
            <a:pPr>
              <a:spcBef>
                <a:spcPts val="600"/>
              </a:spcBef>
            </a:pPr>
            <a:r>
              <a:rPr lang="en-US" sz="1800" b="1" dirty="0"/>
              <a:t>Role of Excel:</a:t>
            </a:r>
            <a:endParaRPr lang="en-US" sz="1800" dirty="0"/>
          </a:p>
          <a:p>
            <a:pPr marL="742950" lvl="1" indent="-285750">
              <a:spcBef>
                <a:spcPts val="600"/>
              </a:spcBef>
              <a:buFont typeface="Arial" panose="020B0604020202020204" pitchFamily="34" charset="0"/>
              <a:buChar char="•"/>
            </a:pPr>
            <a:r>
              <a:rPr lang="en-US" sz="1800" dirty="0"/>
              <a:t>A widely used spreadsheet application for data analysis, visualization, and management.</a:t>
            </a:r>
          </a:p>
          <a:p>
            <a:pPr>
              <a:spcBef>
                <a:spcPts val="600"/>
              </a:spcBef>
            </a:pPr>
            <a:r>
              <a:rPr lang="en-US" sz="1800" b="1" dirty="0"/>
              <a:t>Combining GPT with Excel:</a:t>
            </a:r>
            <a:endParaRPr lang="en-US" sz="1800" dirty="0"/>
          </a:p>
          <a:p>
            <a:pPr marL="742950" lvl="1" indent="-285750">
              <a:spcBef>
                <a:spcPts val="600"/>
              </a:spcBef>
              <a:buFont typeface="Arial" panose="020B0604020202020204" pitchFamily="34" charset="0"/>
              <a:buChar char="•"/>
            </a:pPr>
            <a:r>
              <a:rPr lang="en-US" sz="1800" dirty="0"/>
              <a:t>Enhances data analysis, automates repetitive tasks, and provides insights through natural language processing.</a:t>
            </a:r>
          </a:p>
        </p:txBody>
      </p:sp>
      <p:pic>
        <p:nvPicPr>
          <p:cNvPr id="11" name="Picture 10">
            <a:extLst>
              <a:ext uri="{FF2B5EF4-FFF2-40B4-BE49-F238E27FC236}">
                <a16:creationId xmlns:a16="http://schemas.microsoft.com/office/drawing/2014/main" id="{309B0AD1-520E-72DF-E1E9-444942209BB0}"/>
              </a:ext>
            </a:extLst>
          </p:cNvPr>
          <p:cNvPicPr>
            <a:picLocks noChangeAspect="1"/>
          </p:cNvPicPr>
          <p:nvPr/>
        </p:nvPicPr>
        <p:blipFill>
          <a:blip r:embed="rId3"/>
          <a:stretch>
            <a:fillRect/>
          </a:stretch>
        </p:blipFill>
        <p:spPr>
          <a:xfrm>
            <a:off x="6228257" y="1624819"/>
            <a:ext cx="5719102" cy="4110229"/>
          </a:xfrm>
          <a:prstGeom prst="rect">
            <a:avLst/>
          </a:prstGeom>
        </p:spPr>
      </p:pic>
    </p:spTree>
    <p:extLst>
      <p:ext uri="{BB962C8B-B14F-4D97-AF65-F5344CB8AC3E}">
        <p14:creationId xmlns:p14="http://schemas.microsoft.com/office/powerpoint/2010/main" val="254067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13A9EA3-A061-6635-742E-F050A8E743A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DE4FD6-F2EB-90C4-798C-014AAECCCCE3}"/>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5B529400-4474-106D-287A-74A38ECE81BF}"/>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55ED05E2-FB8F-9EFC-A9E9-C9B1BC999A22}"/>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00000"/>
              </a:lnSpc>
              <a:spcBef>
                <a:spcPts val="0"/>
              </a:spcBef>
              <a:buSzPct val="100000"/>
              <a:buFont typeface="Arial" panose="020B0604020202020204" pitchFamily="34" charset="0"/>
              <a:buChar char="•"/>
            </a:pPr>
            <a:r>
              <a:rPr lang="en-US" sz="1800" dirty="0"/>
              <a:t>Visualizing Bar, Line, Scatter and Pie Chart using MS Excel</a:t>
            </a:r>
          </a:p>
        </p:txBody>
      </p:sp>
      <p:sp>
        <p:nvSpPr>
          <p:cNvPr id="10" name="Title 3">
            <a:extLst>
              <a:ext uri="{FF2B5EF4-FFF2-40B4-BE49-F238E27FC236}">
                <a16:creationId xmlns:a16="http://schemas.microsoft.com/office/drawing/2014/main" id="{FB4DD859-5777-268E-BB1F-3991267AF3F4}"/>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363EC13A-694B-4CCD-671A-A55859398DAE}"/>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a:t>Lab 1</a:t>
            </a:r>
            <a:endParaRPr lang="en-US">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B698CB6D-44FE-7A8A-1F91-52862B945D40}"/>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281697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Features of GPT for Excel</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77966" y="1304507"/>
            <a:ext cx="6194260"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800" b="1" dirty="0"/>
              <a:t>Data Analysis and Insights:</a:t>
            </a:r>
            <a:endParaRPr lang="en-US" sz="1800" dirty="0"/>
          </a:p>
          <a:p>
            <a:pPr marL="742950" lvl="1" indent="-285750">
              <a:spcBef>
                <a:spcPts val="600"/>
              </a:spcBef>
              <a:buFont typeface="Arial" panose="020B0604020202020204" pitchFamily="34" charset="0"/>
              <a:buChar char="•"/>
            </a:pPr>
            <a:r>
              <a:rPr lang="en-US" sz="1800" dirty="0"/>
              <a:t>Generate summaries and insights from large datasets quickly.</a:t>
            </a:r>
          </a:p>
          <a:p>
            <a:pPr marL="742950" lvl="1" indent="-285750">
              <a:spcBef>
                <a:spcPts val="600"/>
              </a:spcBef>
              <a:buFont typeface="Arial" panose="020B0604020202020204" pitchFamily="34" charset="0"/>
              <a:buChar char="•"/>
            </a:pPr>
            <a:r>
              <a:rPr lang="en-US" sz="1800" dirty="0"/>
              <a:t>Answer complex questions about data trends and patterns.</a:t>
            </a:r>
          </a:p>
          <a:p>
            <a:pPr>
              <a:spcBef>
                <a:spcPts val="600"/>
              </a:spcBef>
            </a:pPr>
            <a:r>
              <a:rPr lang="en-US" sz="1800" b="1" dirty="0"/>
              <a:t>Natural Language Queries:</a:t>
            </a:r>
            <a:endParaRPr lang="en-US" sz="1800" dirty="0"/>
          </a:p>
          <a:p>
            <a:pPr marL="742950" lvl="1" indent="-285750">
              <a:spcBef>
                <a:spcPts val="600"/>
              </a:spcBef>
              <a:buFont typeface="Arial" panose="020B0604020202020204" pitchFamily="34" charset="0"/>
              <a:buChar char="•"/>
            </a:pPr>
            <a:r>
              <a:rPr lang="en-US" sz="1800" dirty="0"/>
              <a:t>Allow users to interact with Excel using plain language, making data manipulation more accessible.</a:t>
            </a:r>
          </a:p>
          <a:p>
            <a:pPr>
              <a:spcBef>
                <a:spcPts val="600"/>
              </a:spcBef>
            </a:pPr>
            <a:r>
              <a:rPr lang="en-US" sz="1800" b="1" dirty="0"/>
              <a:t>Automated Reporting:</a:t>
            </a:r>
            <a:endParaRPr lang="en-US" sz="1800" dirty="0"/>
          </a:p>
          <a:p>
            <a:pPr marL="742950" lvl="1" indent="-285750">
              <a:spcBef>
                <a:spcPts val="600"/>
              </a:spcBef>
              <a:buFont typeface="Arial" panose="020B0604020202020204" pitchFamily="34" charset="0"/>
              <a:buChar char="•"/>
            </a:pPr>
            <a:r>
              <a:rPr lang="en-US" sz="1800" dirty="0"/>
              <a:t>Create reports and dashboards automatically based on data inputs.</a:t>
            </a:r>
          </a:p>
        </p:txBody>
      </p:sp>
      <p:pic>
        <p:nvPicPr>
          <p:cNvPr id="6" name="Picture 5">
            <a:extLst>
              <a:ext uri="{FF2B5EF4-FFF2-40B4-BE49-F238E27FC236}">
                <a16:creationId xmlns:a16="http://schemas.microsoft.com/office/drawing/2014/main" id="{5FF472A5-777F-3470-9E3A-54B01697C8A0}"/>
              </a:ext>
            </a:extLst>
          </p:cNvPr>
          <p:cNvPicPr>
            <a:picLocks noChangeAspect="1"/>
          </p:cNvPicPr>
          <p:nvPr/>
        </p:nvPicPr>
        <p:blipFill>
          <a:blip r:embed="rId3"/>
          <a:stretch>
            <a:fillRect/>
          </a:stretch>
        </p:blipFill>
        <p:spPr>
          <a:xfrm>
            <a:off x="6542603" y="1714500"/>
            <a:ext cx="5239019" cy="4502381"/>
          </a:xfrm>
          <a:prstGeom prst="rect">
            <a:avLst/>
          </a:prstGeom>
        </p:spPr>
      </p:pic>
    </p:spTree>
    <p:extLst>
      <p:ext uri="{BB962C8B-B14F-4D97-AF65-F5344CB8AC3E}">
        <p14:creationId xmlns:p14="http://schemas.microsoft.com/office/powerpoint/2010/main" val="1686176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95AAC-1E60-2462-14F1-2450E67CDEB1}"/>
              </a:ext>
            </a:extLst>
          </p:cNvPr>
          <p:cNvSpPr txBox="1"/>
          <p:nvPr/>
        </p:nvSpPr>
        <p:spPr>
          <a:xfrm>
            <a:off x="181321" y="954028"/>
            <a:ext cx="3978697" cy="430887"/>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223366"/>
                </a:solidFill>
              </a:rPr>
              <a:t>Chapters for Discussion</a:t>
            </a:r>
          </a:p>
        </p:txBody>
      </p:sp>
      <p:grpSp>
        <p:nvGrpSpPr>
          <p:cNvPr id="21" name="Group 20">
            <a:extLst>
              <a:ext uri="{FF2B5EF4-FFF2-40B4-BE49-F238E27FC236}">
                <a16:creationId xmlns:a16="http://schemas.microsoft.com/office/drawing/2014/main" id="{1C55FBBB-BC84-7462-4458-AE6C9F92B532}"/>
              </a:ext>
            </a:extLst>
          </p:cNvPr>
          <p:cNvGrpSpPr/>
          <p:nvPr/>
        </p:nvGrpSpPr>
        <p:grpSpPr>
          <a:xfrm>
            <a:off x="1884680" y="1808480"/>
            <a:ext cx="8412480" cy="924560"/>
            <a:chOff x="3444240" y="1595120"/>
            <a:chExt cx="8412480" cy="924560"/>
          </a:xfrm>
        </p:grpSpPr>
        <p:sp>
          <p:nvSpPr>
            <p:cNvPr id="4" name="Rectangle: Rounded Corners 3">
              <a:extLst>
                <a:ext uri="{FF2B5EF4-FFF2-40B4-BE49-F238E27FC236}">
                  <a16:creationId xmlns:a16="http://schemas.microsoft.com/office/drawing/2014/main" id="{2BAF505E-9C5C-097E-169E-969254F1873C}"/>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DE3985B-A79A-2CEA-9577-57B943E95D69}"/>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B7F18F0-E962-4DE2-6F5E-4E40E56EF77A}"/>
                </a:ext>
              </a:extLst>
            </p:cNvPr>
            <p:cNvSpPr txBox="1"/>
            <p:nvPr/>
          </p:nvSpPr>
          <p:spPr>
            <a:xfrm>
              <a:off x="3444240" y="1857345"/>
              <a:ext cx="149351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- 1</a:t>
              </a:r>
            </a:p>
          </p:txBody>
        </p:sp>
        <p:sp>
          <p:nvSpPr>
            <p:cNvPr id="10" name="TextBox 9">
              <a:extLst>
                <a:ext uri="{FF2B5EF4-FFF2-40B4-BE49-F238E27FC236}">
                  <a16:creationId xmlns:a16="http://schemas.microsoft.com/office/drawing/2014/main" id="{3FBB638C-7649-C6C3-02BF-8250AAFB8141}"/>
                </a:ext>
              </a:extLst>
            </p:cNvPr>
            <p:cNvSpPr txBox="1"/>
            <p:nvPr/>
          </p:nvSpPr>
          <p:spPr>
            <a:xfrm>
              <a:off x="4503343" y="1933462"/>
              <a:ext cx="5044656"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t>Data Science for Applied Sciences</a:t>
              </a:r>
              <a:endParaRPr lang="en-US" dirty="0">
                <a:solidFill>
                  <a:schemeClr val="tx1"/>
                </a:solidFill>
              </a:endParaRPr>
            </a:p>
          </p:txBody>
        </p:sp>
        <p:sp>
          <p:nvSpPr>
            <p:cNvPr id="20" name="Rectangle: Rounded Corners 19">
              <a:extLst>
                <a:ext uri="{FF2B5EF4-FFF2-40B4-BE49-F238E27FC236}">
                  <a16:creationId xmlns:a16="http://schemas.microsoft.com/office/drawing/2014/main" id="{DD2BC226-D9A3-4B96-7DE6-858D2753E87B}"/>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A6FC687D-02BC-0ECD-CD09-124416F9BA75}"/>
              </a:ext>
            </a:extLst>
          </p:cNvPr>
          <p:cNvGrpSpPr/>
          <p:nvPr/>
        </p:nvGrpSpPr>
        <p:grpSpPr>
          <a:xfrm>
            <a:off x="1823720" y="2956560"/>
            <a:ext cx="8463280" cy="937809"/>
            <a:chOff x="3383280" y="1595120"/>
            <a:chExt cx="8463280" cy="937809"/>
          </a:xfrm>
        </p:grpSpPr>
        <p:sp>
          <p:nvSpPr>
            <p:cNvPr id="23" name="Rectangle: Rounded Corners 22">
              <a:extLst>
                <a:ext uri="{FF2B5EF4-FFF2-40B4-BE49-F238E27FC236}">
                  <a16:creationId xmlns:a16="http://schemas.microsoft.com/office/drawing/2014/main" id="{749BC792-D7BB-E50A-DE0A-5AC56FAF97B5}"/>
                </a:ext>
              </a:extLst>
            </p:cNvPr>
            <p:cNvSpPr/>
            <p:nvPr/>
          </p:nvSpPr>
          <p:spPr>
            <a:xfrm>
              <a:off x="3383280" y="1801409"/>
              <a:ext cx="8402320" cy="731520"/>
            </a:xfrm>
            <a:prstGeom prst="roundRect">
              <a:avLst>
                <a:gd name="adj" fmla="val 0"/>
              </a:avLst>
            </a:prstGeom>
            <a:solidFill>
              <a:srgbClr val="F9FF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CCB061B1-9058-77F9-C4EB-CA6A3B0610E8}"/>
                </a:ext>
              </a:extLst>
            </p:cNvPr>
            <p:cNvSpPr/>
            <p:nvPr/>
          </p:nvSpPr>
          <p:spPr>
            <a:xfrm>
              <a:off x="3454400" y="1595120"/>
              <a:ext cx="1483360" cy="92456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64258350-09B6-A2A9-0AF3-37F7B1E399C7}"/>
                </a:ext>
              </a:extLst>
            </p:cNvPr>
            <p:cNvSpPr txBox="1"/>
            <p:nvPr/>
          </p:nvSpPr>
          <p:spPr>
            <a:xfrm>
              <a:off x="3464560" y="1857345"/>
              <a:ext cx="147319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- 2</a:t>
              </a:r>
            </a:p>
          </p:txBody>
        </p:sp>
        <p:sp>
          <p:nvSpPr>
            <p:cNvPr id="26" name="TextBox 25">
              <a:extLst>
                <a:ext uri="{FF2B5EF4-FFF2-40B4-BE49-F238E27FC236}">
                  <a16:creationId xmlns:a16="http://schemas.microsoft.com/office/drawing/2014/main" id="{7849B136-4186-A1AF-50EB-5F98B321D93E}"/>
                </a:ext>
              </a:extLst>
            </p:cNvPr>
            <p:cNvSpPr txBox="1"/>
            <p:nvPr/>
          </p:nvSpPr>
          <p:spPr>
            <a:xfrm>
              <a:off x="4252134" y="1933462"/>
              <a:ext cx="5547074"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t>Data Visualization using MS Excel</a:t>
              </a:r>
              <a:endParaRPr lang="en-US" dirty="0">
                <a:solidFill>
                  <a:schemeClr val="tx1"/>
                </a:solidFill>
              </a:endParaRPr>
            </a:p>
          </p:txBody>
        </p:sp>
        <p:sp>
          <p:nvSpPr>
            <p:cNvPr id="27" name="Rectangle: Rounded Corners 26">
              <a:extLst>
                <a:ext uri="{FF2B5EF4-FFF2-40B4-BE49-F238E27FC236}">
                  <a16:creationId xmlns:a16="http://schemas.microsoft.com/office/drawing/2014/main" id="{B7BBE950-06EC-FBCB-D446-178A8D0E48FD}"/>
                </a:ext>
              </a:extLst>
            </p:cNvPr>
            <p:cNvSpPr/>
            <p:nvPr/>
          </p:nvSpPr>
          <p:spPr>
            <a:xfrm>
              <a:off x="11724640" y="1714500"/>
              <a:ext cx="121920" cy="71374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EB99323D-DCE8-A700-A167-6855A09C58A0}"/>
              </a:ext>
            </a:extLst>
          </p:cNvPr>
          <p:cNvGrpSpPr/>
          <p:nvPr/>
        </p:nvGrpSpPr>
        <p:grpSpPr>
          <a:xfrm>
            <a:off x="1894840" y="4104640"/>
            <a:ext cx="8402320" cy="924560"/>
            <a:chOff x="3454400" y="1595120"/>
            <a:chExt cx="8402320" cy="924560"/>
          </a:xfrm>
        </p:grpSpPr>
        <p:sp>
          <p:nvSpPr>
            <p:cNvPr id="29" name="Rectangle: Rounded Corners 28">
              <a:extLst>
                <a:ext uri="{FF2B5EF4-FFF2-40B4-BE49-F238E27FC236}">
                  <a16:creationId xmlns:a16="http://schemas.microsoft.com/office/drawing/2014/main" id="{9D358BCD-BE52-EABB-1694-807DFA88B55A}"/>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10F1129A-C918-0FC5-B449-4F3C8B4553B1}"/>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E2446189-AAC2-A4C7-143D-94CB27809794}"/>
                </a:ext>
              </a:extLst>
            </p:cNvPr>
            <p:cNvSpPr txBox="1"/>
            <p:nvPr/>
          </p:nvSpPr>
          <p:spPr>
            <a:xfrm>
              <a:off x="3464560" y="1857345"/>
              <a:ext cx="147319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- 3</a:t>
              </a:r>
            </a:p>
          </p:txBody>
        </p:sp>
        <p:sp>
          <p:nvSpPr>
            <p:cNvPr id="32" name="TextBox 31">
              <a:extLst>
                <a:ext uri="{FF2B5EF4-FFF2-40B4-BE49-F238E27FC236}">
                  <a16:creationId xmlns:a16="http://schemas.microsoft.com/office/drawing/2014/main" id="{C39CF8CD-2871-9E79-CB51-CC88CC732CA4}"/>
                </a:ext>
              </a:extLst>
            </p:cNvPr>
            <p:cNvSpPr txBox="1"/>
            <p:nvPr/>
          </p:nvSpPr>
          <p:spPr>
            <a:xfrm>
              <a:off x="4503343" y="1902433"/>
              <a:ext cx="3607742"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800" dirty="0"/>
                <a:t>Introduction to Python</a:t>
              </a:r>
              <a:endParaRPr lang="en-US" dirty="0">
                <a:solidFill>
                  <a:schemeClr val="tx1"/>
                </a:solidFill>
              </a:endParaRPr>
            </a:p>
          </p:txBody>
        </p:sp>
        <p:sp>
          <p:nvSpPr>
            <p:cNvPr id="33" name="Rectangle: Rounded Corners 32">
              <a:extLst>
                <a:ext uri="{FF2B5EF4-FFF2-40B4-BE49-F238E27FC236}">
                  <a16:creationId xmlns:a16="http://schemas.microsoft.com/office/drawing/2014/main" id="{305644CF-CDE2-509E-AB55-B1D3AC0EECE5}"/>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id="{2898CE48-79E3-CB4E-CF5F-54AB60704353}"/>
              </a:ext>
            </a:extLst>
          </p:cNvPr>
          <p:cNvGrpSpPr/>
          <p:nvPr/>
        </p:nvGrpSpPr>
        <p:grpSpPr>
          <a:xfrm>
            <a:off x="1894840" y="5252720"/>
            <a:ext cx="8402320" cy="924560"/>
            <a:chOff x="3454400" y="1595120"/>
            <a:chExt cx="8402320" cy="924560"/>
          </a:xfrm>
        </p:grpSpPr>
        <p:sp>
          <p:nvSpPr>
            <p:cNvPr id="35" name="Rectangle: Rounded Corners 34">
              <a:extLst>
                <a:ext uri="{FF2B5EF4-FFF2-40B4-BE49-F238E27FC236}">
                  <a16:creationId xmlns:a16="http://schemas.microsoft.com/office/drawing/2014/main" id="{072E38D8-8C4F-836C-F119-F303D9D0F62B}"/>
                </a:ext>
              </a:extLst>
            </p:cNvPr>
            <p:cNvSpPr/>
            <p:nvPr/>
          </p:nvSpPr>
          <p:spPr>
            <a:xfrm>
              <a:off x="3454400" y="1691640"/>
              <a:ext cx="8402320" cy="731520"/>
            </a:xfrm>
            <a:prstGeom prst="roundRect">
              <a:avLst>
                <a:gd name="adj" fmla="val 0"/>
              </a:avLst>
            </a:prstGeom>
            <a:solidFill>
              <a:srgbClr val="F9FF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7CA02845-69F6-FCE0-4CF3-22AB725A1F6D}"/>
                </a:ext>
              </a:extLst>
            </p:cNvPr>
            <p:cNvSpPr/>
            <p:nvPr/>
          </p:nvSpPr>
          <p:spPr>
            <a:xfrm>
              <a:off x="3454400" y="1595120"/>
              <a:ext cx="1483360" cy="92456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515D20A5-102E-9711-DD30-CBF22327429E}"/>
                </a:ext>
              </a:extLst>
            </p:cNvPr>
            <p:cNvSpPr txBox="1"/>
            <p:nvPr/>
          </p:nvSpPr>
          <p:spPr>
            <a:xfrm>
              <a:off x="3464560" y="1857345"/>
              <a:ext cx="147319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- 4</a:t>
              </a:r>
            </a:p>
          </p:txBody>
        </p:sp>
        <p:sp>
          <p:nvSpPr>
            <p:cNvPr id="38" name="TextBox 37">
              <a:extLst>
                <a:ext uri="{FF2B5EF4-FFF2-40B4-BE49-F238E27FC236}">
                  <a16:creationId xmlns:a16="http://schemas.microsoft.com/office/drawing/2014/main" id="{C4E71895-4BBA-B5CA-717F-CFCE0A5F4D48}"/>
                </a:ext>
              </a:extLst>
            </p:cNvPr>
            <p:cNvSpPr txBox="1"/>
            <p:nvPr/>
          </p:nvSpPr>
          <p:spPr>
            <a:xfrm>
              <a:off x="4503343" y="1905848"/>
              <a:ext cx="661219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t>Data Manipulation and Analysis - Working with Data</a:t>
              </a:r>
              <a:endParaRPr lang="en-US" dirty="0">
                <a:solidFill>
                  <a:schemeClr val="tx1"/>
                </a:solidFill>
              </a:endParaRPr>
            </a:p>
          </p:txBody>
        </p:sp>
        <p:sp>
          <p:nvSpPr>
            <p:cNvPr id="39" name="Rectangle: Rounded Corners 38">
              <a:extLst>
                <a:ext uri="{FF2B5EF4-FFF2-40B4-BE49-F238E27FC236}">
                  <a16:creationId xmlns:a16="http://schemas.microsoft.com/office/drawing/2014/main" id="{45797D33-4091-792E-D55A-6424B5B115C9}"/>
                </a:ext>
              </a:extLst>
            </p:cNvPr>
            <p:cNvSpPr/>
            <p:nvPr/>
          </p:nvSpPr>
          <p:spPr>
            <a:xfrm>
              <a:off x="11724640" y="1714500"/>
              <a:ext cx="121920" cy="71374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7993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Use Cases of GPT in Excel</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77965" y="1304507"/>
            <a:ext cx="6994359"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800" b="1" dirty="0"/>
              <a:t>Financial Analysis:</a:t>
            </a:r>
            <a:endParaRPr lang="en-US" sz="1800" dirty="0"/>
          </a:p>
          <a:p>
            <a:pPr marL="742950" lvl="1" indent="-285750">
              <a:spcBef>
                <a:spcPts val="600"/>
              </a:spcBef>
              <a:buFont typeface="Arial" panose="020B0604020202020204" pitchFamily="34" charset="0"/>
              <a:buChar char="•"/>
            </a:pPr>
            <a:r>
              <a:rPr lang="en-US" sz="1800" dirty="0"/>
              <a:t>Generate financial forecasts and analyze budget data using natural language.</a:t>
            </a:r>
          </a:p>
          <a:p>
            <a:pPr>
              <a:spcBef>
                <a:spcPts val="600"/>
              </a:spcBef>
            </a:pPr>
            <a:r>
              <a:rPr lang="en-US" sz="1800" b="1" dirty="0"/>
              <a:t>Marketing Analytics:</a:t>
            </a:r>
            <a:endParaRPr lang="en-US" sz="1800" dirty="0"/>
          </a:p>
          <a:p>
            <a:pPr marL="742950" lvl="1" indent="-285750">
              <a:spcBef>
                <a:spcPts val="600"/>
              </a:spcBef>
              <a:buFont typeface="Arial" panose="020B0604020202020204" pitchFamily="34" charset="0"/>
              <a:buChar char="•"/>
            </a:pPr>
            <a:r>
              <a:rPr lang="en-US" sz="1800" dirty="0"/>
              <a:t>Summarize customer feedback and sentiment analysis from survey data.</a:t>
            </a:r>
          </a:p>
          <a:p>
            <a:pPr>
              <a:spcBef>
                <a:spcPts val="600"/>
              </a:spcBef>
            </a:pPr>
            <a:r>
              <a:rPr lang="en-US" sz="1800" b="1" dirty="0"/>
              <a:t>Data Cleaning:</a:t>
            </a:r>
            <a:endParaRPr lang="en-US" sz="1800" dirty="0"/>
          </a:p>
          <a:p>
            <a:pPr marL="742950" lvl="1" indent="-285750">
              <a:spcBef>
                <a:spcPts val="600"/>
              </a:spcBef>
              <a:buFont typeface="Arial" panose="020B0604020202020204" pitchFamily="34" charset="0"/>
              <a:buChar char="•"/>
            </a:pPr>
            <a:r>
              <a:rPr lang="en-US" sz="1800" dirty="0"/>
              <a:t>Suggest cleaning methods and highlight inconsistencies in datasets.</a:t>
            </a:r>
          </a:p>
          <a:p>
            <a:pPr>
              <a:spcBef>
                <a:spcPts val="600"/>
              </a:spcBef>
            </a:pPr>
            <a:r>
              <a:rPr lang="en-US" sz="1800" b="1" dirty="0"/>
              <a:t>Personalized Dashboards:</a:t>
            </a:r>
            <a:endParaRPr lang="en-US" sz="1800" dirty="0"/>
          </a:p>
          <a:p>
            <a:pPr marL="742950" lvl="1" indent="-285750">
              <a:spcBef>
                <a:spcPts val="600"/>
              </a:spcBef>
              <a:buFont typeface="Arial" panose="020B0604020202020204" pitchFamily="34" charset="0"/>
              <a:buChar char="•"/>
            </a:pPr>
            <a:r>
              <a:rPr lang="en-US" sz="1800" dirty="0"/>
              <a:t>Create tailored dashboards based on user-defined criteria and goals.</a:t>
            </a:r>
          </a:p>
        </p:txBody>
      </p:sp>
    </p:spTree>
    <p:extLst>
      <p:ext uri="{BB962C8B-B14F-4D97-AF65-F5344CB8AC3E}">
        <p14:creationId xmlns:p14="http://schemas.microsoft.com/office/powerpoint/2010/main" val="1421713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a:cs typeface="Arial"/>
              </a:rPr>
              <a:t>What is programming language ? </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75200A7-18E1-CA4C-8F79-CA701296CE7A}"/>
              </a:ext>
            </a:extLst>
          </p:cNvPr>
          <p:cNvSpPr txBox="1"/>
          <p:nvPr/>
        </p:nvSpPr>
        <p:spPr>
          <a:xfrm>
            <a:off x="208214" y="1452499"/>
            <a:ext cx="11775571" cy="923330"/>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 programming language is a formal set of instructions that can be used to produce various kinds of output, such as software programs, websites, and mobile apps. It provides the means for a programmer to communicate with a computer, instructing it on how to perform specific tasks.</a:t>
            </a:r>
            <a:endParaRPr lang="en-IN" sz="180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7CC10E3-65AD-72A0-84A8-C62B99BAE883}"/>
              </a:ext>
            </a:extLst>
          </p:cNvPr>
          <p:cNvPicPr>
            <a:picLocks noChangeAspect="1"/>
          </p:cNvPicPr>
          <p:nvPr/>
        </p:nvPicPr>
        <p:blipFill>
          <a:blip r:embed="rId3"/>
          <a:stretch>
            <a:fillRect/>
          </a:stretch>
        </p:blipFill>
        <p:spPr>
          <a:xfrm>
            <a:off x="2354490" y="2555195"/>
            <a:ext cx="7207972" cy="3134262"/>
          </a:xfrm>
          <a:prstGeom prst="rect">
            <a:avLst/>
          </a:prstGeom>
        </p:spPr>
      </p:pic>
      <p:grpSp>
        <p:nvGrpSpPr>
          <p:cNvPr id="2" name="Group 1">
            <a:extLst>
              <a:ext uri="{FF2B5EF4-FFF2-40B4-BE49-F238E27FC236}">
                <a16:creationId xmlns:a16="http://schemas.microsoft.com/office/drawing/2014/main" id="{C7906E52-350D-6DB1-AB95-3403E9CC5240}"/>
              </a:ext>
            </a:extLst>
          </p:cNvPr>
          <p:cNvGrpSpPr/>
          <p:nvPr/>
        </p:nvGrpSpPr>
        <p:grpSpPr>
          <a:xfrm>
            <a:off x="0" y="6055360"/>
            <a:ext cx="12192000" cy="356968"/>
            <a:chOff x="0" y="6055360"/>
            <a:chExt cx="12192000" cy="356968"/>
          </a:xfrm>
        </p:grpSpPr>
        <p:sp>
          <p:nvSpPr>
            <p:cNvPr id="5" name="TextBox 4">
              <a:extLst>
                <a:ext uri="{FF2B5EF4-FFF2-40B4-BE49-F238E27FC236}">
                  <a16:creationId xmlns:a16="http://schemas.microsoft.com/office/drawing/2014/main" id="{1BA94426-A8D6-AC97-9984-A2DA8B3E4F39}"/>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6" name="TextBox 5">
              <a:extLst>
                <a:ext uri="{FF2B5EF4-FFF2-40B4-BE49-F238E27FC236}">
                  <a16:creationId xmlns:a16="http://schemas.microsoft.com/office/drawing/2014/main" id="{2F732502-8EEE-9D70-09C9-857AF82E6B98}"/>
                </a:ext>
              </a:extLst>
            </p:cNvPr>
            <p:cNvSpPr txBox="1"/>
            <p:nvPr/>
          </p:nvSpPr>
          <p:spPr>
            <a:xfrm>
              <a:off x="880529" y="6135329"/>
              <a:ext cx="6906619" cy="276999"/>
            </a:xfrm>
            <a:prstGeom prst="rect">
              <a:avLst/>
            </a:prstGeom>
            <a:noFill/>
          </p:spPr>
          <p:txBody>
            <a:bodyPr wrap="square" rtlCol="0">
              <a:spAutoFit/>
            </a:bodyPr>
            <a:lstStyle/>
            <a:p>
              <a:pPr>
                <a:spcAft>
                  <a:spcPts val="800"/>
                </a:spcAft>
              </a:pPr>
              <a:r>
                <a:rPr lang="en-IN" sz="1200">
                  <a:solidFill>
                    <a:srgbClr val="0000FF"/>
                  </a:solidFill>
                  <a:latin typeface="+mn-lt"/>
                </a:rPr>
                <a:t>https://en.wikiversity.org/wiki/Introduction_to_Programming/About_Programming </a:t>
              </a:r>
            </a:p>
          </p:txBody>
        </p:sp>
        <p:cxnSp>
          <p:nvCxnSpPr>
            <p:cNvPr id="7" name="Straight Connector 6">
              <a:extLst>
                <a:ext uri="{FF2B5EF4-FFF2-40B4-BE49-F238E27FC236}">
                  <a16:creationId xmlns:a16="http://schemas.microsoft.com/office/drawing/2014/main" id="{027EE02F-D1C0-62BA-DCDF-0E59492DDF1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6654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365" y="931736"/>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What is Python ? </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75200A7-18E1-CA4C-8F79-CA701296CE7A}"/>
              </a:ext>
            </a:extLst>
          </p:cNvPr>
          <p:cNvSpPr txBox="1"/>
          <p:nvPr/>
        </p:nvSpPr>
        <p:spPr>
          <a:xfrm>
            <a:off x="199809" y="1410378"/>
            <a:ext cx="11619072" cy="923330"/>
          </a:xfrm>
          <a:prstGeom prst="rect">
            <a:avLst/>
          </a:prstGeom>
          <a:noFill/>
        </p:spPr>
        <p:txBody>
          <a:bodyPr wrap="square" lIns="91440" tIns="45720" rIns="91440" bIns="45720" anchor="t">
            <a:spAutoFit/>
          </a:bodyPr>
          <a:lstStyle/>
          <a:p>
            <a:r>
              <a:rPr lang="en-IN" sz="1800">
                <a:latin typeface="Arial"/>
                <a:cs typeface="Arial"/>
              </a:rPr>
              <a:t>Python is a general-purpose, dynamically typed, high-level, compiled and interpreted, garbage-collected, and purely object-oriented programming language that supports procedural, object-oriented, and functional programming.</a:t>
            </a:r>
          </a:p>
        </p:txBody>
      </p:sp>
      <p:pic>
        <p:nvPicPr>
          <p:cNvPr id="1028" name="Picture 4" descr="Python — Interpreted or a Compiled language? | by FT | Medium">
            <a:extLst>
              <a:ext uri="{FF2B5EF4-FFF2-40B4-BE49-F238E27FC236}">
                <a16:creationId xmlns:a16="http://schemas.microsoft.com/office/drawing/2014/main" id="{EB85184D-7C2A-2731-13AF-880A3E071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236" y="2393119"/>
            <a:ext cx="5582168" cy="306299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ED995CB-7DBD-78CD-C0F4-B8B8A7238249}"/>
              </a:ext>
            </a:extLst>
          </p:cNvPr>
          <p:cNvGrpSpPr/>
          <p:nvPr/>
        </p:nvGrpSpPr>
        <p:grpSpPr>
          <a:xfrm>
            <a:off x="0" y="6055360"/>
            <a:ext cx="12192000" cy="356968"/>
            <a:chOff x="0" y="6055360"/>
            <a:chExt cx="12192000" cy="356968"/>
          </a:xfrm>
        </p:grpSpPr>
        <p:sp>
          <p:nvSpPr>
            <p:cNvPr id="10" name="TextBox 9">
              <a:extLst>
                <a:ext uri="{FF2B5EF4-FFF2-40B4-BE49-F238E27FC236}">
                  <a16:creationId xmlns:a16="http://schemas.microsoft.com/office/drawing/2014/main" id="{E15EBF49-73B6-FC52-1E81-ED9AE2E6DF28}"/>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1" name="TextBox 10">
              <a:extLst>
                <a:ext uri="{FF2B5EF4-FFF2-40B4-BE49-F238E27FC236}">
                  <a16:creationId xmlns:a16="http://schemas.microsoft.com/office/drawing/2014/main" id="{7D2E4BC4-FA17-CDBB-3A40-BBC1B291D0B1}"/>
                </a:ext>
              </a:extLst>
            </p:cNvPr>
            <p:cNvSpPr txBox="1"/>
            <p:nvPr/>
          </p:nvSpPr>
          <p:spPr>
            <a:xfrm>
              <a:off x="880529" y="6135329"/>
              <a:ext cx="7589703" cy="276999"/>
            </a:xfrm>
            <a:prstGeom prst="rect">
              <a:avLst/>
            </a:prstGeom>
            <a:noFill/>
          </p:spPr>
          <p:txBody>
            <a:bodyPr wrap="square" rtlCol="0">
              <a:spAutoFit/>
            </a:bodyPr>
            <a:lstStyle/>
            <a:p>
              <a:pPr>
                <a:spcAft>
                  <a:spcPts val="800"/>
                </a:spcAft>
              </a:pPr>
              <a:r>
                <a:rPr lang="en-IN" sz="1200">
                  <a:solidFill>
                    <a:srgbClr val="0000FF"/>
                  </a:solidFill>
                  <a:latin typeface="+mn-lt"/>
                </a:rPr>
                <a:t>https://medium.com/@potnuruurmila3/simple-discussion-about-python-and-its-workflow-e182d78fae6a</a:t>
              </a:r>
            </a:p>
          </p:txBody>
        </p:sp>
        <p:cxnSp>
          <p:nvCxnSpPr>
            <p:cNvPr id="12" name="Straight Connector 11">
              <a:extLst>
                <a:ext uri="{FF2B5EF4-FFF2-40B4-BE49-F238E27FC236}">
                  <a16:creationId xmlns:a16="http://schemas.microsoft.com/office/drawing/2014/main" id="{6B5F96B8-75EF-440B-AF0B-E19CBE8BC44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1713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53208"/>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a:cs typeface="Arial"/>
              </a:rPr>
              <a:t>Why Python ? </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75200A7-18E1-CA4C-8F79-CA701296CE7A}"/>
              </a:ext>
            </a:extLst>
          </p:cNvPr>
          <p:cNvSpPr txBox="1"/>
          <p:nvPr/>
        </p:nvSpPr>
        <p:spPr>
          <a:xfrm>
            <a:off x="208214" y="1448405"/>
            <a:ext cx="10655366" cy="4247317"/>
          </a:xfrm>
          <a:prstGeom prst="rect">
            <a:avLst/>
          </a:prstGeom>
          <a:noFill/>
        </p:spPr>
        <p:txBody>
          <a:bodyPr wrap="square" lIns="91440" tIns="45720" rIns="91440" bIns="45720" anchor="t">
            <a:spAutoFit/>
          </a:bodyPr>
          <a:lstStyle/>
          <a:p>
            <a:r>
              <a:rPr lang="en-IN" sz="1800" b="1">
                <a:latin typeface="Arial"/>
                <a:ea typeface="+mn-lt"/>
                <a:cs typeface="+mn-lt"/>
              </a:rPr>
              <a:t>Easy to learn and beginner-friendly</a:t>
            </a:r>
            <a:endParaRPr lang="en-US" sz="1800" b="1">
              <a:latin typeface="Arial"/>
              <a:cs typeface="Arial"/>
            </a:endParaRPr>
          </a:p>
          <a:p>
            <a:pPr marL="285750" indent="-285750">
              <a:buFont typeface="Arial"/>
              <a:buChar char="•"/>
            </a:pPr>
            <a:r>
              <a:rPr lang="en-IN" sz="1800">
                <a:latin typeface="Arial"/>
                <a:ea typeface="+mn-lt"/>
                <a:cs typeface="+mn-lt"/>
              </a:rPr>
              <a:t>Python's simple syntax and readability make it accessible for beginners, supporting a wide range of applications, from simple scripts to complex projects.</a:t>
            </a:r>
            <a:endParaRPr lang="en-IN" sz="1800">
              <a:latin typeface="Arial"/>
              <a:cs typeface="Arial"/>
            </a:endParaRPr>
          </a:p>
          <a:p>
            <a:endParaRPr lang="en-IN" sz="1800">
              <a:latin typeface="Arial"/>
              <a:cs typeface="Arial"/>
            </a:endParaRPr>
          </a:p>
          <a:p>
            <a:r>
              <a:rPr lang="en-IN" sz="1800" b="1">
                <a:latin typeface="Arial"/>
                <a:ea typeface="+mn-lt"/>
                <a:cs typeface="+mn-lt"/>
              </a:rPr>
              <a:t>Versatile with Extensive Libraries</a:t>
            </a:r>
            <a:endParaRPr lang="en-IN" sz="1800" b="1">
              <a:latin typeface="Arial"/>
              <a:cs typeface="Arial"/>
            </a:endParaRPr>
          </a:p>
          <a:p>
            <a:pPr marL="285750" indent="-285750">
              <a:buFont typeface="Arial"/>
              <a:buChar char="•"/>
            </a:pPr>
            <a:r>
              <a:rPr lang="en-IN" sz="1800">
                <a:latin typeface="Arial"/>
                <a:ea typeface="+mn-lt"/>
                <a:cs typeface="+mn-lt"/>
              </a:rPr>
              <a:t>Python is used in diverse fields like web development, data science, and automation, with powerful libraries such as NumPy, Pandas, and TensorFlow.</a:t>
            </a:r>
            <a:endParaRPr lang="en-IN" sz="1800">
              <a:latin typeface="Arial"/>
              <a:cs typeface="Arial"/>
            </a:endParaRPr>
          </a:p>
          <a:p>
            <a:endParaRPr lang="en-IN" sz="1800" b="1">
              <a:latin typeface="Arial"/>
              <a:cs typeface="Arial"/>
            </a:endParaRPr>
          </a:p>
          <a:p>
            <a:r>
              <a:rPr lang="en-IN" sz="1800" b="1">
                <a:latin typeface="Arial"/>
                <a:ea typeface="+mn-lt"/>
                <a:cs typeface="+mn-lt"/>
              </a:rPr>
              <a:t>Interpreted and Interactive</a:t>
            </a:r>
            <a:endParaRPr lang="en-IN" sz="1800" b="1">
              <a:latin typeface="Arial"/>
              <a:cs typeface="Arial"/>
            </a:endParaRPr>
          </a:p>
          <a:p>
            <a:pPr marL="285750" indent="-285750">
              <a:buFont typeface="Arial"/>
              <a:buChar char="•"/>
            </a:pPr>
            <a:r>
              <a:rPr lang="en-IN" sz="1800">
                <a:latin typeface="Arial"/>
                <a:ea typeface="+mn-lt"/>
                <a:cs typeface="+mn-lt"/>
              </a:rPr>
              <a:t>Python runs code at runtime without needing compilation, and its interactive mode allows for real-time testing and rapid prototyping.</a:t>
            </a:r>
            <a:endParaRPr lang="en-IN" sz="1800">
              <a:latin typeface="Arial"/>
              <a:cs typeface="Arial"/>
            </a:endParaRPr>
          </a:p>
          <a:p>
            <a:endParaRPr lang="en-IN" sz="1800">
              <a:latin typeface="Arial"/>
              <a:cs typeface="Arial"/>
            </a:endParaRPr>
          </a:p>
          <a:p>
            <a:r>
              <a:rPr lang="en-IN" sz="1800" b="1">
                <a:latin typeface="Arial"/>
                <a:ea typeface="+mn-lt"/>
                <a:cs typeface="+mn-lt"/>
              </a:rPr>
              <a:t>Strong Community and Cross-Platform Support</a:t>
            </a:r>
            <a:endParaRPr lang="en-IN" sz="1800" b="1">
              <a:latin typeface="Arial"/>
              <a:cs typeface="Arial"/>
            </a:endParaRPr>
          </a:p>
          <a:p>
            <a:pPr marL="285750" indent="-285750">
              <a:buFont typeface="Arial"/>
              <a:buChar char="•"/>
            </a:pPr>
            <a:r>
              <a:rPr lang="en-IN" sz="1800">
                <a:latin typeface="Arial"/>
                <a:ea typeface="+mn-lt"/>
                <a:cs typeface="+mn-lt"/>
              </a:rPr>
              <a:t>Python has a vast community, extensive support, and works seamlessly on various platforms like Windows, macOS, and Linux.</a:t>
            </a:r>
          </a:p>
        </p:txBody>
      </p:sp>
    </p:spTree>
    <p:extLst>
      <p:ext uri="{BB962C8B-B14F-4D97-AF65-F5344CB8AC3E}">
        <p14:creationId xmlns:p14="http://schemas.microsoft.com/office/powerpoint/2010/main" val="282457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45926"/>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Python Features</a:t>
            </a:r>
          </a:p>
        </p:txBody>
      </p:sp>
      <p:sp>
        <p:nvSpPr>
          <p:cNvPr id="7" name="Text Placeholder 4">
            <a:extLst>
              <a:ext uri="{FF2B5EF4-FFF2-40B4-BE49-F238E27FC236}">
                <a16:creationId xmlns:a16="http://schemas.microsoft.com/office/drawing/2014/main" id="{D00647D9-C76E-E2BE-240F-EAE5A481588F}"/>
              </a:ext>
            </a:extLst>
          </p:cNvPr>
          <p:cNvSpPr txBox="1">
            <a:spLocks/>
          </p:cNvSpPr>
          <p:nvPr/>
        </p:nvSpPr>
        <p:spPr>
          <a:xfrm>
            <a:off x="314324" y="6312352"/>
            <a:ext cx="8613366" cy="22548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buFont typeface="Arial" pitchFamily="34" charset="0"/>
              <a:buNone/>
            </a:pPr>
            <a:endParaRPr lang="en-US" sz="1400">
              <a:latin typeface="Arial" panose="020B0604020202020204" pitchFamily="34" charset="0"/>
              <a:cs typeface="Arial" panose="020B0604020202020204" pitchFamily="34" charset="0"/>
            </a:endParaRP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pic>
        <p:nvPicPr>
          <p:cNvPr id="2" name="Picture 1" descr="A diagram of a computer program&#10;&#10;Description automatically generated">
            <a:extLst>
              <a:ext uri="{FF2B5EF4-FFF2-40B4-BE49-F238E27FC236}">
                <a16:creationId xmlns:a16="http://schemas.microsoft.com/office/drawing/2014/main" id="{8C3BBC11-669A-C84E-2B40-5779AC7386B6}"/>
              </a:ext>
            </a:extLst>
          </p:cNvPr>
          <p:cNvPicPr>
            <a:picLocks noChangeAspect="1"/>
          </p:cNvPicPr>
          <p:nvPr/>
        </p:nvPicPr>
        <p:blipFill>
          <a:blip r:embed="rId3"/>
          <a:stretch>
            <a:fillRect/>
          </a:stretch>
        </p:blipFill>
        <p:spPr>
          <a:xfrm>
            <a:off x="3175465" y="1405918"/>
            <a:ext cx="5992347" cy="4420161"/>
          </a:xfrm>
          <a:prstGeom prst="rect">
            <a:avLst/>
          </a:prstGeom>
        </p:spPr>
      </p:pic>
      <p:grpSp>
        <p:nvGrpSpPr>
          <p:cNvPr id="10" name="Group 9">
            <a:extLst>
              <a:ext uri="{FF2B5EF4-FFF2-40B4-BE49-F238E27FC236}">
                <a16:creationId xmlns:a16="http://schemas.microsoft.com/office/drawing/2014/main" id="{1D6D1F4B-5367-E244-967A-362B633ED847}"/>
              </a:ext>
            </a:extLst>
          </p:cNvPr>
          <p:cNvGrpSpPr/>
          <p:nvPr/>
        </p:nvGrpSpPr>
        <p:grpSpPr>
          <a:xfrm>
            <a:off x="0" y="6055360"/>
            <a:ext cx="12192000" cy="356968"/>
            <a:chOff x="0" y="6055360"/>
            <a:chExt cx="12192000" cy="356968"/>
          </a:xfrm>
        </p:grpSpPr>
        <p:sp>
          <p:nvSpPr>
            <p:cNvPr id="11" name="TextBox 10">
              <a:extLst>
                <a:ext uri="{FF2B5EF4-FFF2-40B4-BE49-F238E27FC236}">
                  <a16:creationId xmlns:a16="http://schemas.microsoft.com/office/drawing/2014/main" id="{F127CF46-1CE1-C426-81D6-416058989E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2" name="TextBox 11">
              <a:extLst>
                <a:ext uri="{FF2B5EF4-FFF2-40B4-BE49-F238E27FC236}">
                  <a16:creationId xmlns:a16="http://schemas.microsoft.com/office/drawing/2014/main" id="{75909DCB-89EA-05E0-29F0-27F88FD1FBF0}"/>
                </a:ext>
              </a:extLst>
            </p:cNvPr>
            <p:cNvSpPr txBox="1"/>
            <p:nvPr/>
          </p:nvSpPr>
          <p:spPr>
            <a:xfrm>
              <a:off x="880529" y="6135329"/>
              <a:ext cx="3027442" cy="276999"/>
            </a:xfrm>
            <a:prstGeom prst="rect">
              <a:avLst/>
            </a:prstGeom>
            <a:noFill/>
          </p:spPr>
          <p:txBody>
            <a:bodyPr wrap="square" rtlCol="0">
              <a:spAutoFit/>
            </a:bodyPr>
            <a:lstStyle/>
            <a:p>
              <a:pPr>
                <a:spcAft>
                  <a:spcPts val="800"/>
                </a:spcAft>
              </a:pPr>
              <a:r>
                <a:rPr lang="en-IN" sz="1200">
                  <a:solidFill>
                    <a:srgbClr val="0000FF"/>
                  </a:solidFill>
                  <a:latin typeface="+mn-lt"/>
                </a:rPr>
                <a:t>https://unstop.com/blog/what-is-python</a:t>
              </a:r>
            </a:p>
          </p:txBody>
        </p:sp>
        <p:cxnSp>
          <p:nvCxnSpPr>
            <p:cNvPr id="13" name="Straight Connector 12">
              <a:extLst>
                <a:ext uri="{FF2B5EF4-FFF2-40B4-BE49-F238E27FC236}">
                  <a16:creationId xmlns:a16="http://schemas.microsoft.com/office/drawing/2014/main" id="{3CE3B1A5-B33D-C2F5-0D08-B371DD7ACAE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5916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5430" y="948630"/>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Python History</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47629F90-39CD-B967-5315-5D9752E9D86C}"/>
              </a:ext>
            </a:extLst>
          </p:cNvPr>
          <p:cNvPicPr>
            <a:picLocks noChangeAspect="1"/>
          </p:cNvPicPr>
          <p:nvPr/>
        </p:nvPicPr>
        <p:blipFill>
          <a:blip r:embed="rId3"/>
          <a:stretch>
            <a:fillRect/>
          </a:stretch>
        </p:blipFill>
        <p:spPr>
          <a:xfrm>
            <a:off x="880334" y="2023866"/>
            <a:ext cx="10431331" cy="2810267"/>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7D769EF9-F45F-F851-1CE3-6581C33E6868}"/>
              </a:ext>
            </a:extLst>
          </p:cNvPr>
          <p:cNvGrpSpPr/>
          <p:nvPr/>
        </p:nvGrpSpPr>
        <p:grpSpPr>
          <a:xfrm>
            <a:off x="0" y="6055360"/>
            <a:ext cx="12192000" cy="356968"/>
            <a:chOff x="0" y="6055360"/>
            <a:chExt cx="12192000" cy="356968"/>
          </a:xfrm>
        </p:grpSpPr>
        <p:sp>
          <p:nvSpPr>
            <p:cNvPr id="15" name="TextBox 14">
              <a:extLst>
                <a:ext uri="{FF2B5EF4-FFF2-40B4-BE49-F238E27FC236}">
                  <a16:creationId xmlns:a16="http://schemas.microsoft.com/office/drawing/2014/main" id="{4B8B01FD-A7C8-50B9-D172-356363796DD8}"/>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6" name="TextBox 15">
              <a:extLst>
                <a:ext uri="{FF2B5EF4-FFF2-40B4-BE49-F238E27FC236}">
                  <a16:creationId xmlns:a16="http://schemas.microsoft.com/office/drawing/2014/main" id="{6100427C-3E4F-A3AE-2809-52E34644093F}"/>
                </a:ext>
              </a:extLst>
            </p:cNvPr>
            <p:cNvSpPr txBox="1"/>
            <p:nvPr/>
          </p:nvSpPr>
          <p:spPr>
            <a:xfrm>
              <a:off x="880529" y="6135329"/>
              <a:ext cx="3027442" cy="276999"/>
            </a:xfrm>
            <a:prstGeom prst="rect">
              <a:avLst/>
            </a:prstGeom>
            <a:noFill/>
          </p:spPr>
          <p:txBody>
            <a:bodyPr wrap="square" rtlCol="0">
              <a:spAutoFit/>
            </a:bodyPr>
            <a:lstStyle/>
            <a:p>
              <a:pPr>
                <a:spcAft>
                  <a:spcPts val="800"/>
                </a:spcAft>
              </a:pPr>
              <a:r>
                <a:rPr lang="en-IN" sz="1200">
                  <a:solidFill>
                    <a:srgbClr val="0000FF"/>
                  </a:solidFill>
                  <a:latin typeface="+mn-lt"/>
                </a:rPr>
                <a:t>https://unstop.com/blog/what-is-python</a:t>
              </a:r>
            </a:p>
          </p:txBody>
        </p:sp>
        <p:cxnSp>
          <p:nvCxnSpPr>
            <p:cNvPr id="17" name="Straight Connector 16">
              <a:extLst>
                <a:ext uri="{FF2B5EF4-FFF2-40B4-BE49-F238E27FC236}">
                  <a16:creationId xmlns:a16="http://schemas.microsoft.com/office/drawing/2014/main" id="{FCB6BFC3-B649-7871-578F-5E545DE360C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837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84943" y="759787"/>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endParaRPr lang="en-US" sz="2200" b="1">
              <a:solidFill>
                <a:srgbClr val="002060"/>
              </a:solidFill>
              <a:latin typeface="Arial" panose="020B0604020202020204" pitchFamily="34" charset="0"/>
              <a:cs typeface="Arial" panose="020B0604020202020204" pitchFamily="34" charset="0"/>
            </a:endParaRPr>
          </a:p>
        </p:txBody>
      </p:sp>
      <p:sp>
        <p:nvSpPr>
          <p:cNvPr id="7" name="Text Placeholder 4">
            <a:extLst>
              <a:ext uri="{FF2B5EF4-FFF2-40B4-BE49-F238E27FC236}">
                <a16:creationId xmlns:a16="http://schemas.microsoft.com/office/drawing/2014/main" id="{D00647D9-C76E-E2BE-240F-EAE5A481588F}"/>
              </a:ext>
            </a:extLst>
          </p:cNvPr>
          <p:cNvSpPr txBox="1">
            <a:spLocks/>
          </p:cNvSpPr>
          <p:nvPr/>
        </p:nvSpPr>
        <p:spPr>
          <a:xfrm>
            <a:off x="314324" y="6312352"/>
            <a:ext cx="8613366" cy="22548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buFont typeface="Arial" pitchFamily="34" charset="0"/>
              <a:buNone/>
            </a:pPr>
            <a:endParaRPr lang="en-US" sz="1400">
              <a:latin typeface="Arial" panose="020B0604020202020204" pitchFamily="34" charset="0"/>
              <a:cs typeface="Arial" panose="020B0604020202020204" pitchFamily="34" charset="0"/>
            </a:endParaRP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2" name="Title 3">
            <a:extLst>
              <a:ext uri="{FF2B5EF4-FFF2-40B4-BE49-F238E27FC236}">
                <a16:creationId xmlns:a16="http://schemas.microsoft.com/office/drawing/2014/main" id="{6D2F87FE-776B-AC7E-F066-CFC83B008BEB}"/>
              </a:ext>
            </a:extLst>
          </p:cNvPr>
          <p:cNvSpPr txBox="1">
            <a:spLocks/>
          </p:cNvSpPr>
          <p:nvPr/>
        </p:nvSpPr>
        <p:spPr>
          <a:xfrm>
            <a:off x="208214" y="956587"/>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Python compatible IDE</a:t>
            </a:r>
          </a:p>
        </p:txBody>
      </p:sp>
      <p:pic>
        <p:nvPicPr>
          <p:cNvPr id="10" name="Picture 9">
            <a:extLst>
              <a:ext uri="{FF2B5EF4-FFF2-40B4-BE49-F238E27FC236}">
                <a16:creationId xmlns:a16="http://schemas.microsoft.com/office/drawing/2014/main" id="{A9242AF5-8760-535C-06F8-A9870E8ABD32}"/>
              </a:ext>
            </a:extLst>
          </p:cNvPr>
          <p:cNvPicPr>
            <a:picLocks noChangeAspect="1"/>
          </p:cNvPicPr>
          <p:nvPr/>
        </p:nvPicPr>
        <p:blipFill>
          <a:blip r:embed="rId3"/>
          <a:stretch>
            <a:fillRect/>
          </a:stretch>
        </p:blipFill>
        <p:spPr>
          <a:xfrm>
            <a:off x="620223" y="1784494"/>
            <a:ext cx="11281719" cy="3800314"/>
          </a:xfrm>
          <a:prstGeom prst="rect">
            <a:avLst/>
          </a:prstGeom>
        </p:spPr>
      </p:pic>
    </p:spTree>
    <p:extLst>
      <p:ext uri="{BB962C8B-B14F-4D97-AF65-F5344CB8AC3E}">
        <p14:creationId xmlns:p14="http://schemas.microsoft.com/office/powerpoint/2010/main" val="3711623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4642" y="970722"/>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Comments in Python</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8B8E9DC-3955-4116-EA6F-B45C6B82DC84}"/>
              </a:ext>
            </a:extLst>
          </p:cNvPr>
          <p:cNvSpPr txBox="1"/>
          <p:nvPr/>
        </p:nvSpPr>
        <p:spPr>
          <a:xfrm>
            <a:off x="204642" y="1455511"/>
            <a:ext cx="6115664" cy="5078313"/>
          </a:xfrm>
          <a:prstGeom prst="rect">
            <a:avLst/>
          </a:prstGeom>
          <a:noFill/>
        </p:spPr>
        <p:txBody>
          <a:bodyPr wrap="square">
            <a:spAutoFit/>
          </a:bodyPr>
          <a:lstStyle/>
          <a:p>
            <a:r>
              <a:rPr lang="en-IN" sz="1800" b="1">
                <a:latin typeface="Arial" panose="020B0604020202020204" pitchFamily="34" charset="0"/>
                <a:cs typeface="Arial" panose="020B0604020202020204" pitchFamily="34" charset="0"/>
              </a:rPr>
              <a:t>Single-line Comments</a:t>
            </a:r>
          </a:p>
          <a:p>
            <a:r>
              <a:rPr lang="en-IN" sz="1800">
                <a:latin typeface="Arial"/>
                <a:cs typeface="Arial"/>
              </a:rPr>
              <a:t># defining a single-line comment</a:t>
            </a:r>
          </a:p>
          <a:p>
            <a:r>
              <a:rPr lang="en-IN" sz="1800">
                <a:latin typeface="Arial" panose="020B0604020202020204" pitchFamily="34" charset="0"/>
                <a:cs typeface="Arial" panose="020B0604020202020204" pitchFamily="34" charset="0"/>
              </a:rPr>
              <a:t>print('Hello World!’)</a:t>
            </a:r>
          </a:p>
          <a:p>
            <a:endParaRPr lang="en-IN" sz="1800" b="1">
              <a:latin typeface="Arial" panose="020B0604020202020204" pitchFamily="34" charset="0"/>
              <a:cs typeface="Arial" panose="020B0604020202020204" pitchFamily="34" charset="0"/>
            </a:endParaRPr>
          </a:p>
          <a:p>
            <a:r>
              <a:rPr lang="en-IN" sz="1800" b="1">
                <a:latin typeface="Arial" panose="020B0604020202020204" pitchFamily="34" charset="0"/>
                <a:cs typeface="Arial" panose="020B0604020202020204" pitchFamily="34" charset="0"/>
              </a:rPr>
              <a:t>Multi-line Comments</a:t>
            </a:r>
          </a:p>
          <a:p>
            <a:r>
              <a:rPr lang="en-IN" sz="1800">
                <a:latin typeface="Arial" panose="020B0604020202020204" pitchFamily="34" charset="0"/>
                <a:cs typeface="Arial" panose="020B0604020202020204" pitchFamily="34" charset="0"/>
              </a:rPr>
              <a:t>"""</a:t>
            </a:r>
          </a:p>
          <a:p>
            <a:r>
              <a:rPr lang="en-IN" sz="1800">
                <a:latin typeface="Arial" panose="020B0604020202020204" pitchFamily="34" charset="0"/>
                <a:cs typeface="Arial" panose="020B0604020202020204" pitchFamily="34" charset="0"/>
              </a:rPr>
              <a:t>This is a multi-line comment</a:t>
            </a:r>
          </a:p>
          <a:p>
            <a:r>
              <a:rPr lang="en-IN" sz="1800">
                <a:latin typeface="Arial" panose="020B0604020202020204" pitchFamily="34" charset="0"/>
                <a:cs typeface="Arial" panose="020B0604020202020204" pitchFamily="34" charset="0"/>
              </a:rPr>
              <a:t>written in</a:t>
            </a:r>
          </a:p>
          <a:p>
            <a:r>
              <a:rPr lang="en-IN" sz="1800">
                <a:latin typeface="Arial" panose="020B0604020202020204" pitchFamily="34" charset="0"/>
                <a:cs typeface="Arial" panose="020B0604020202020204" pitchFamily="34" charset="0"/>
              </a:rPr>
              <a:t>more than just one line</a:t>
            </a:r>
          </a:p>
          <a:p>
            <a:r>
              <a:rPr lang="en-IN" sz="1800">
                <a:latin typeface="Arial" panose="020B0604020202020204" pitchFamily="34" charset="0"/>
                <a:cs typeface="Arial" panose="020B0604020202020204" pitchFamily="34" charset="0"/>
              </a:rPr>
              <a:t>"""</a:t>
            </a:r>
          </a:p>
          <a:p>
            <a:r>
              <a:rPr lang="en-IN" sz="1800">
                <a:latin typeface="Arial" panose="020B0604020202020204" pitchFamily="34" charset="0"/>
                <a:cs typeface="Arial" panose="020B0604020202020204" pitchFamily="34" charset="0"/>
              </a:rPr>
              <a:t>'''</a:t>
            </a:r>
          </a:p>
          <a:p>
            <a:r>
              <a:rPr lang="en-IN" sz="1800">
                <a:latin typeface="Arial" panose="020B0604020202020204" pitchFamily="34" charset="0"/>
                <a:cs typeface="Arial" panose="020B0604020202020204" pitchFamily="34" charset="0"/>
              </a:rPr>
              <a:t>This is another multi-line comment</a:t>
            </a:r>
          </a:p>
          <a:p>
            <a:r>
              <a:rPr lang="en-IN" sz="1800">
                <a:latin typeface="Arial" panose="020B0604020202020204" pitchFamily="34" charset="0"/>
                <a:cs typeface="Arial" panose="020B0604020202020204" pitchFamily="34" charset="0"/>
              </a:rPr>
              <a:t>written in</a:t>
            </a:r>
          </a:p>
          <a:p>
            <a:r>
              <a:rPr lang="en-IN" sz="1800">
                <a:latin typeface="Arial" panose="020B0604020202020204" pitchFamily="34" charset="0"/>
                <a:cs typeface="Arial" panose="020B0604020202020204" pitchFamily="34" charset="0"/>
              </a:rPr>
              <a:t>more than just one line</a:t>
            </a:r>
          </a:p>
          <a:p>
            <a:r>
              <a:rPr lang="en-IN" sz="1800">
                <a:latin typeface="Arial" panose="020B0604020202020204" pitchFamily="34" charset="0"/>
                <a:cs typeface="Arial" panose="020B0604020202020204" pitchFamily="34" charset="0"/>
              </a:rPr>
              <a:t>'''</a:t>
            </a:r>
          </a:p>
          <a:p>
            <a:r>
              <a:rPr lang="en-IN" sz="1800">
                <a:latin typeface="Arial" panose="020B0604020202020204" pitchFamily="34" charset="0"/>
                <a:cs typeface="Arial" panose="020B0604020202020204" pitchFamily="34" charset="0"/>
              </a:rPr>
              <a:t>print("Hello, World!")</a:t>
            </a:r>
          </a:p>
          <a:p>
            <a:endParaRPr lang="en-IN" sz="1800">
              <a:latin typeface="Arial" panose="020B0604020202020204" pitchFamily="34" charset="0"/>
              <a:cs typeface="Arial" panose="020B0604020202020204" pitchFamily="34" charset="0"/>
            </a:endParaRPr>
          </a:p>
          <a:p>
            <a:endParaRPr lang="en-IN" sz="1800" b="1">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C49370CE-4208-3C8D-36B0-7552B14853FB}"/>
              </a:ext>
            </a:extLst>
          </p:cNvPr>
          <p:cNvPicPr>
            <a:picLocks noChangeAspect="1"/>
          </p:cNvPicPr>
          <p:nvPr/>
        </p:nvPicPr>
        <p:blipFill>
          <a:blip r:embed="rId3"/>
          <a:stretch>
            <a:fillRect/>
          </a:stretch>
        </p:blipFill>
        <p:spPr>
          <a:xfrm>
            <a:off x="6319520" y="1947254"/>
            <a:ext cx="5731934" cy="2963492"/>
          </a:xfrm>
          <a:prstGeom prst="rect">
            <a:avLst/>
          </a:prstGeom>
        </p:spPr>
      </p:pic>
    </p:spTree>
    <p:extLst>
      <p:ext uri="{BB962C8B-B14F-4D97-AF65-F5344CB8AC3E}">
        <p14:creationId xmlns:p14="http://schemas.microsoft.com/office/powerpoint/2010/main" val="841279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17798" y="958569"/>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IN" sz="2000" b="1">
                <a:solidFill>
                  <a:srgbClr val="002060"/>
                </a:solidFill>
                <a:latin typeface="Arial" panose="020B0604020202020204" pitchFamily="34" charset="0"/>
                <a:cs typeface="Arial" panose="020B0604020202020204" pitchFamily="34" charset="0"/>
              </a:rPr>
              <a:t>Lines and Indentation</a:t>
            </a:r>
            <a:endParaRPr lang="en-US" sz="2000" b="1">
              <a:solidFill>
                <a:srgbClr val="00206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8B8E9DC-3955-4116-EA6F-B45C6B82DC84}"/>
              </a:ext>
            </a:extLst>
          </p:cNvPr>
          <p:cNvSpPr txBox="1"/>
          <p:nvPr/>
        </p:nvSpPr>
        <p:spPr>
          <a:xfrm>
            <a:off x="210366" y="1451021"/>
            <a:ext cx="6115664" cy="3970318"/>
          </a:xfrm>
          <a:prstGeom prst="rect">
            <a:avLst/>
          </a:prstGeom>
          <a:noFill/>
        </p:spPr>
        <p:txBody>
          <a:bodyPr wrap="square">
            <a:spAutoFit/>
          </a:bodyPr>
          <a:lstStyle/>
          <a:p>
            <a:r>
              <a:rPr lang="en-IN" sz="1800" b="1">
                <a:latin typeface="Arial" panose="020B0604020202020204" pitchFamily="34" charset="0"/>
                <a:cs typeface="Arial" panose="020B0604020202020204" pitchFamily="34" charset="0"/>
              </a:rPr>
              <a:t>Lines</a:t>
            </a:r>
          </a:p>
          <a:p>
            <a:r>
              <a:rPr lang="en-US" sz="1800"/>
              <a:t>Each line of code in Python represents a single statement or instruction.</a:t>
            </a:r>
          </a:p>
          <a:p>
            <a:endParaRPr lang="en-US" sz="1800">
              <a:latin typeface="Arial" panose="020B0604020202020204" pitchFamily="34" charset="0"/>
              <a:cs typeface="Arial" panose="020B0604020202020204" pitchFamily="34" charset="0"/>
            </a:endParaRPr>
          </a:p>
          <a:p>
            <a:r>
              <a:rPr lang="en-IN" sz="1800" b="1">
                <a:latin typeface="Arial" panose="020B0604020202020204" pitchFamily="34" charset="0"/>
                <a:cs typeface="Arial" panose="020B0604020202020204" pitchFamily="34" charset="0"/>
              </a:rPr>
              <a:t>Indentation</a:t>
            </a:r>
          </a:p>
          <a:p>
            <a:pPr marL="285750" indent="-285750">
              <a:buFont typeface="Arial" panose="020B0604020202020204" pitchFamily="34" charset="0"/>
              <a:buChar char="•"/>
            </a:pPr>
            <a:r>
              <a:rPr lang="en-US" sz="1800"/>
              <a:t>Indentation refers to the use of spaces and tabs at the beginning of statements, methods, and code blocks.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Proper indentation helps clearly identify the starting and ending points of conditional loops, functions, if-else statements, and other control structures.</a:t>
            </a:r>
            <a:endParaRPr lang="en-IN" sz="1800">
              <a:latin typeface="Arial" panose="020B0604020202020204" pitchFamily="34" charset="0"/>
              <a:cs typeface="Arial" panose="020B0604020202020204" pitchFamily="34" charset="0"/>
            </a:endParaRPr>
          </a:p>
          <a:p>
            <a:endParaRPr lang="en-IN" sz="1800" b="1">
              <a:latin typeface="Arial" panose="020B0604020202020204" pitchFamily="34" charset="0"/>
              <a:cs typeface="Arial" panose="020B0604020202020204" pitchFamily="34" charset="0"/>
            </a:endParaRPr>
          </a:p>
          <a:p>
            <a:endParaRPr lang="en-IN" sz="1800">
              <a:latin typeface="Arial" panose="020B0604020202020204" pitchFamily="34" charset="0"/>
              <a:cs typeface="Arial" panose="020B0604020202020204" pitchFamily="34" charset="0"/>
            </a:endParaRPr>
          </a:p>
          <a:p>
            <a:endParaRPr lang="en-IN" sz="1800" b="1">
              <a:latin typeface="Arial" panose="020B0604020202020204" pitchFamily="34" charset="0"/>
              <a:cs typeface="Arial" panose="020B0604020202020204" pitchFamily="34" charset="0"/>
            </a:endParaRPr>
          </a:p>
        </p:txBody>
      </p:sp>
      <p:pic>
        <p:nvPicPr>
          <p:cNvPr id="1026" name="Picture 2" descr="Indentation Error in Python">
            <a:extLst>
              <a:ext uri="{FF2B5EF4-FFF2-40B4-BE49-F238E27FC236}">
                <a16:creationId xmlns:a16="http://schemas.microsoft.com/office/drawing/2014/main" id="{2DF0A479-A8B0-6DF1-78B5-79211F4BBF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408"/>
          <a:stretch/>
        </p:blipFill>
        <p:spPr bwMode="auto">
          <a:xfrm>
            <a:off x="6927397" y="1733140"/>
            <a:ext cx="5086350" cy="232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002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36729"/>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Python keywords and identifiers</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572606E-5EA7-7EC9-758C-C225A2202ACB}"/>
              </a:ext>
            </a:extLst>
          </p:cNvPr>
          <p:cNvSpPr txBox="1"/>
          <p:nvPr/>
        </p:nvSpPr>
        <p:spPr>
          <a:xfrm>
            <a:off x="221470" y="1467038"/>
            <a:ext cx="8755531" cy="1200329"/>
          </a:xfrm>
          <a:prstGeom prst="rect">
            <a:avLst/>
          </a:prstGeom>
          <a:noFill/>
        </p:spPr>
        <p:txBody>
          <a:bodyPr wrap="square">
            <a:spAutoFit/>
          </a:bodyPr>
          <a:lstStyle/>
          <a:p>
            <a:r>
              <a:rPr lang="en-US" sz="1800" b="1"/>
              <a:t>Python Keywords</a:t>
            </a:r>
          </a:p>
          <a:p>
            <a:endParaRPr lang="en-US" sz="1800" b="1"/>
          </a:p>
          <a:p>
            <a:r>
              <a:rPr lang="en-US" sz="1800"/>
              <a:t>Keywords are reserved words that have specific meanings and purposes.</a:t>
            </a:r>
          </a:p>
          <a:p>
            <a:endParaRPr lang="en-US" sz="1800" b="1"/>
          </a:p>
        </p:txBody>
      </p:sp>
      <p:pic>
        <p:nvPicPr>
          <p:cNvPr id="2" name="Picture 2">
            <a:extLst>
              <a:ext uri="{FF2B5EF4-FFF2-40B4-BE49-F238E27FC236}">
                <a16:creationId xmlns:a16="http://schemas.microsoft.com/office/drawing/2014/main" id="{F77D978B-4055-A8F0-9ABC-241C66CB7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318" y="2578737"/>
            <a:ext cx="8786477" cy="363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29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930230" y="3195424"/>
            <a:ext cx="5712541" cy="1077218"/>
          </a:xfrm>
          <a:prstGeom prst="rect">
            <a:avLst/>
          </a:prstGeom>
          <a:noFill/>
        </p:spPr>
        <p:txBody>
          <a:bodyPr wrap="square" lIns="91440" tIns="45720" rIns="91440" bIns="45720" rtlCol="0" anchor="ctr">
            <a:spAutoFit/>
          </a:bodyPr>
          <a:lstStyle/>
          <a:p>
            <a:r>
              <a:rPr lang="en-US" sz="3200">
                <a:solidFill>
                  <a:schemeClr val="tx1"/>
                </a:solidFill>
              </a:rPr>
              <a:t>Data Science for Applied Sciences </a:t>
            </a:r>
            <a:endParaRPr lang="en-US"/>
          </a:p>
        </p:txBody>
      </p:sp>
      <p:grpSp>
        <p:nvGrpSpPr>
          <p:cNvPr id="9" name="Group 8">
            <a:extLst>
              <a:ext uri="{FF2B5EF4-FFF2-40B4-BE49-F238E27FC236}">
                <a16:creationId xmlns:a16="http://schemas.microsoft.com/office/drawing/2014/main" id="{B077393A-5DE6-A8BC-919A-8588BC3EF4D9}"/>
              </a:ext>
            </a:extLst>
          </p:cNvPr>
          <p:cNvGrpSpPr/>
          <p:nvPr/>
        </p:nvGrpSpPr>
        <p:grpSpPr>
          <a:xfrm>
            <a:off x="1426867" y="3251433"/>
            <a:ext cx="2280976" cy="1267430"/>
            <a:chOff x="2138735" y="3162533"/>
            <a:chExt cx="1023565" cy="1267430"/>
          </a:xfrm>
        </p:grpSpPr>
        <p:sp>
          <p:nvSpPr>
            <p:cNvPr id="13" name="TextBox 12">
              <a:extLst>
                <a:ext uri="{FF2B5EF4-FFF2-40B4-BE49-F238E27FC236}">
                  <a16:creationId xmlns:a16="http://schemas.microsoft.com/office/drawing/2014/main" id="{AD7940F8-47B2-3605-4FFD-62224135AD9A}"/>
                </a:ext>
              </a:extLst>
            </p:cNvPr>
            <p:cNvSpPr txBox="1"/>
            <p:nvPr/>
          </p:nvSpPr>
          <p:spPr>
            <a:xfrm>
              <a:off x="2138735" y="3162533"/>
              <a:ext cx="1023565" cy="1015663"/>
            </a:xfrm>
            <a:prstGeom prst="rect">
              <a:avLst/>
            </a:prstGeom>
            <a:noFill/>
          </p:spPr>
          <p:txBody>
            <a:bodyPr wrap="square" rtlCol="0">
              <a:spAutoFit/>
            </a:bodyPr>
            <a:lstStyle/>
            <a:p>
              <a:r>
                <a:rPr lang="en-US" sz="3000" b="1" dirty="0">
                  <a:solidFill>
                    <a:schemeClr val="bg1"/>
                  </a:solidFill>
                </a:rPr>
                <a:t>Chapter</a:t>
              </a:r>
            </a:p>
          </p:txBody>
        </p:sp>
        <p:sp>
          <p:nvSpPr>
            <p:cNvPr id="8" name="TextBox 7">
              <a:extLst>
                <a:ext uri="{FF2B5EF4-FFF2-40B4-BE49-F238E27FC236}">
                  <a16:creationId xmlns:a16="http://schemas.microsoft.com/office/drawing/2014/main" id="{867A801B-F1E2-4D3C-C8D7-74B4B5E5C5D1}"/>
                </a:ext>
              </a:extLst>
            </p:cNvPr>
            <p:cNvSpPr txBox="1"/>
            <p:nvPr/>
          </p:nvSpPr>
          <p:spPr>
            <a:xfrm>
              <a:off x="2395910" y="3645133"/>
              <a:ext cx="509215" cy="784830"/>
            </a:xfrm>
            <a:prstGeom prst="rect">
              <a:avLst/>
            </a:prstGeom>
            <a:noFill/>
          </p:spPr>
          <p:txBody>
            <a:bodyPr wrap="square" rtlCol="0">
              <a:spAutoFit/>
            </a:bodyPr>
            <a:lstStyle/>
            <a:p>
              <a:pPr algn="ctr"/>
              <a:r>
                <a:rPr lang="en-US" sz="4500" b="1" dirty="0">
                  <a:solidFill>
                    <a:schemeClr val="bg1"/>
                  </a:solidFill>
                </a:rPr>
                <a:t>1</a:t>
              </a:r>
            </a:p>
          </p:txBody>
        </p:sp>
      </p:grpSp>
    </p:spTree>
    <p:extLst>
      <p:ext uri="{BB962C8B-B14F-4D97-AF65-F5344CB8AC3E}">
        <p14:creationId xmlns:p14="http://schemas.microsoft.com/office/powerpoint/2010/main" val="3781132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017" y="977501"/>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Python identifiers</a:t>
            </a:r>
          </a:p>
        </p:txBody>
      </p:sp>
      <p:sp>
        <p:nvSpPr>
          <p:cNvPr id="7" name="Text Placeholder 4">
            <a:extLst>
              <a:ext uri="{FF2B5EF4-FFF2-40B4-BE49-F238E27FC236}">
                <a16:creationId xmlns:a16="http://schemas.microsoft.com/office/drawing/2014/main" id="{D00647D9-C76E-E2BE-240F-EAE5A481588F}"/>
              </a:ext>
            </a:extLst>
          </p:cNvPr>
          <p:cNvSpPr txBox="1">
            <a:spLocks/>
          </p:cNvSpPr>
          <p:nvPr/>
        </p:nvSpPr>
        <p:spPr>
          <a:xfrm>
            <a:off x="314324" y="6312352"/>
            <a:ext cx="8613366" cy="22548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buFont typeface="Arial" pitchFamily="34" charset="0"/>
              <a:buNone/>
            </a:pPr>
            <a:endParaRPr lang="en-US" sz="1400">
              <a:latin typeface="Arial" panose="020B0604020202020204" pitchFamily="34" charset="0"/>
              <a:cs typeface="Arial" panose="020B0604020202020204" pitchFamily="34" charset="0"/>
            </a:endParaRP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pic>
        <p:nvPicPr>
          <p:cNvPr id="2051" name="Picture 3" descr="Python Tokens - Studyopedia">
            <a:extLst>
              <a:ext uri="{FF2B5EF4-FFF2-40B4-BE49-F238E27FC236}">
                <a16:creationId xmlns:a16="http://schemas.microsoft.com/office/drawing/2014/main" id="{2CC2A04A-4BB5-1DA7-4C45-7D9746893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909" y="1499286"/>
            <a:ext cx="5371785" cy="43332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7573FA-6366-89B0-5794-8857F4BB2A15}"/>
              </a:ext>
            </a:extLst>
          </p:cNvPr>
          <p:cNvSpPr txBox="1"/>
          <p:nvPr/>
        </p:nvSpPr>
        <p:spPr>
          <a:xfrm>
            <a:off x="208017" y="1449916"/>
            <a:ext cx="5699297" cy="5408084"/>
          </a:xfrm>
          <a:prstGeom prst="rect">
            <a:avLst/>
          </a:prstGeom>
          <a:noFill/>
        </p:spPr>
        <p:txBody>
          <a:bodyPr wrap="square" lIns="91440" tIns="45720" rIns="91440" bIns="45720" anchor="t">
            <a:spAutoFit/>
          </a:bodyPr>
          <a:lstStyle/>
          <a:p>
            <a:r>
              <a:rPr lang="en-US" sz="1800">
                <a:latin typeface="Arial"/>
                <a:cs typeface="Arial"/>
              </a:rPr>
              <a:t>An identifier is the name given to variables, functions, classes, or other objects. </a:t>
            </a:r>
          </a:p>
          <a:p>
            <a:endParaRPr lang="en-US" sz="1800">
              <a:latin typeface="Arial"/>
              <a:cs typeface="Arial"/>
            </a:endParaRPr>
          </a:p>
          <a:p>
            <a:r>
              <a:rPr lang="en-US" sz="1800" b="1" i="0">
                <a:solidFill>
                  <a:srgbClr val="1F1F1F"/>
                </a:solidFill>
                <a:effectLst/>
                <a:highlight>
                  <a:srgbClr val="FFFFFF"/>
                </a:highlight>
                <a:latin typeface="Arial"/>
                <a:cs typeface="Arial"/>
              </a:rPr>
              <a:t>Rules for Naming Python Identifiers</a:t>
            </a:r>
          </a:p>
          <a:p>
            <a:pPr marL="285750" indent="-285750" algn="l">
              <a:lnSpc>
                <a:spcPct val="150000"/>
              </a:lnSpc>
              <a:buFont typeface="Arial"/>
              <a:buChar char="•"/>
            </a:pPr>
            <a:r>
              <a:rPr lang="en-US" sz="1800">
                <a:latin typeface="Arial"/>
                <a:cs typeface="Arial"/>
              </a:rPr>
              <a:t>Python keywords cannot be used as identifiers.</a:t>
            </a:r>
          </a:p>
          <a:p>
            <a:pPr marL="285750" indent="-285750" algn="l">
              <a:lnSpc>
                <a:spcPct val="150000"/>
              </a:lnSpc>
              <a:buFont typeface="Arial"/>
              <a:buChar char="•"/>
            </a:pPr>
            <a:r>
              <a:rPr lang="en-US" sz="1800">
                <a:latin typeface="Arial"/>
                <a:cs typeface="Arial"/>
              </a:rPr>
              <a:t>Whitespace is not allowed in identifiers.</a:t>
            </a:r>
          </a:p>
          <a:p>
            <a:pPr marL="285750" indent="-285750" algn="l">
              <a:lnSpc>
                <a:spcPct val="150000"/>
              </a:lnSpc>
              <a:buFont typeface="Arial"/>
              <a:buChar char="•"/>
            </a:pPr>
            <a:r>
              <a:rPr lang="en-US" sz="1800">
                <a:latin typeface="Arial"/>
                <a:cs typeface="Arial"/>
              </a:rPr>
              <a:t>Identifiers may consist of uppercase letters (A-Z), lowercase letters (a-z), digits (0-9), or underscores (_).</a:t>
            </a:r>
          </a:p>
          <a:p>
            <a:pPr marL="285750" indent="-285750" algn="l">
              <a:lnSpc>
                <a:spcPct val="150000"/>
              </a:lnSpc>
              <a:buFont typeface="Arial"/>
              <a:buChar char="•"/>
            </a:pPr>
            <a:r>
              <a:rPr lang="en-US" sz="1800">
                <a:latin typeface="Arial"/>
                <a:cs typeface="Arial"/>
              </a:rPr>
              <a:t>It must begin with either an alphabetic character or an underscore (_).</a:t>
            </a:r>
          </a:p>
          <a:p>
            <a:pPr marL="285750" indent="-285750" algn="l">
              <a:lnSpc>
                <a:spcPct val="150000"/>
              </a:lnSpc>
              <a:buFont typeface="Arial"/>
              <a:buChar char="•"/>
            </a:pPr>
            <a:r>
              <a:rPr lang="en-US" sz="1800">
                <a:latin typeface="Arial"/>
                <a:cs typeface="Arial"/>
              </a:rPr>
              <a:t>Special characters, except for the underscore (_), are not permitted in identifiers.</a:t>
            </a:r>
            <a:endParaRPr lang="en-US" sz="1800" b="0" i="0">
              <a:solidFill>
                <a:srgbClr val="1F1F1F"/>
              </a:solidFill>
              <a:effectLst/>
              <a:highlight>
                <a:srgbClr val="FFFFFF"/>
              </a:highlight>
              <a:latin typeface="Arial"/>
              <a:cs typeface="Arial"/>
            </a:endParaRPr>
          </a:p>
          <a:p>
            <a:endParaRPr lang="en-IN" sz="1800">
              <a:latin typeface="Arial"/>
              <a:cs typeface="Arial"/>
            </a:endParaRPr>
          </a:p>
        </p:txBody>
      </p:sp>
    </p:spTree>
    <p:extLst>
      <p:ext uri="{BB962C8B-B14F-4D97-AF65-F5344CB8AC3E}">
        <p14:creationId xmlns:p14="http://schemas.microsoft.com/office/powerpoint/2010/main" val="582295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49895"/>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Variables in Python</a:t>
            </a:r>
          </a:p>
        </p:txBody>
      </p:sp>
      <p:sp>
        <p:nvSpPr>
          <p:cNvPr id="7" name="Text Placeholder 4">
            <a:extLst>
              <a:ext uri="{FF2B5EF4-FFF2-40B4-BE49-F238E27FC236}">
                <a16:creationId xmlns:a16="http://schemas.microsoft.com/office/drawing/2014/main" id="{D00647D9-C76E-E2BE-240F-EAE5A481588F}"/>
              </a:ext>
            </a:extLst>
          </p:cNvPr>
          <p:cNvSpPr txBox="1">
            <a:spLocks/>
          </p:cNvSpPr>
          <p:nvPr/>
        </p:nvSpPr>
        <p:spPr>
          <a:xfrm>
            <a:off x="314324" y="6312352"/>
            <a:ext cx="8613366" cy="22548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buFont typeface="Arial" pitchFamily="34" charset="0"/>
              <a:buNone/>
            </a:pPr>
            <a:endParaRPr lang="en-US" sz="1400">
              <a:latin typeface="Arial" panose="020B0604020202020204" pitchFamily="34" charset="0"/>
              <a:cs typeface="Arial" panose="020B0604020202020204" pitchFamily="34" charset="0"/>
            </a:endParaRP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75200A7-18E1-CA4C-8F79-CA701296CE7A}"/>
              </a:ext>
            </a:extLst>
          </p:cNvPr>
          <p:cNvSpPr txBox="1"/>
          <p:nvPr/>
        </p:nvSpPr>
        <p:spPr>
          <a:xfrm>
            <a:off x="208214" y="1469933"/>
            <a:ext cx="5623626" cy="230832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800">
                <a:latin typeface="Arial"/>
                <a:cs typeface="Arial"/>
              </a:rPr>
              <a:t>Python variables are simply containers used to store data values. </a:t>
            </a:r>
          </a:p>
          <a:p>
            <a:pPr marL="285750" indent="-285750">
              <a:buFont typeface="Arial" panose="020B0604020202020204" pitchFamily="34" charset="0"/>
              <a:buChar char="•"/>
            </a:pPr>
            <a:r>
              <a:rPr lang="en-US" sz="1800">
                <a:latin typeface="Arial"/>
                <a:cs typeface="Arial"/>
              </a:rPr>
              <a:t>A variable refers to a memory location where data is stored, and the name of the variable is known as an identifier.</a:t>
            </a:r>
          </a:p>
          <a:p>
            <a:pPr marL="285750" indent="-285750">
              <a:buFont typeface="Arial" panose="020B0604020202020204" pitchFamily="34" charset="0"/>
              <a:buChar char="•"/>
            </a:pPr>
            <a:r>
              <a:rPr lang="en-US" sz="1800">
                <a:latin typeface="Arial"/>
                <a:cs typeface="Arial"/>
              </a:rPr>
              <a:t>Python is a dynamically typed language, meaning it can automatically infer the type of the variable based on the assigned value. </a:t>
            </a:r>
            <a:endParaRPr lang="en-US" sz="1800" b="0" i="0">
              <a:effectLst/>
              <a:highlight>
                <a:srgbClr val="FFFFFF"/>
              </a:highlight>
              <a:latin typeface="Arial"/>
              <a:cs typeface="Arial"/>
            </a:endParaRPr>
          </a:p>
        </p:txBody>
      </p:sp>
      <p:pic>
        <p:nvPicPr>
          <p:cNvPr id="2055" name="Picture 7" descr="A blue box with orange text&#10;&#10;Description automatically generated">
            <a:extLst>
              <a:ext uri="{FF2B5EF4-FFF2-40B4-BE49-F238E27FC236}">
                <a16:creationId xmlns:a16="http://schemas.microsoft.com/office/drawing/2014/main" id="{44D1910C-74F4-E9BA-0876-02D35B642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049" y="4081334"/>
            <a:ext cx="4478567" cy="18561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 diagram of a diagram&#10;&#10;Description automatically generated">
            <a:extLst>
              <a:ext uri="{FF2B5EF4-FFF2-40B4-BE49-F238E27FC236}">
                <a16:creationId xmlns:a16="http://schemas.microsoft.com/office/drawing/2014/main" id="{03729473-6C3A-F4A4-EA05-60A1B1DE2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687" y="1458425"/>
            <a:ext cx="4939384" cy="228858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B1B2AE3E-49A8-CD91-5018-12C28A88CA88}"/>
              </a:ext>
            </a:extLst>
          </p:cNvPr>
          <p:cNvGrpSpPr/>
          <p:nvPr/>
        </p:nvGrpSpPr>
        <p:grpSpPr>
          <a:xfrm>
            <a:off x="0" y="6055360"/>
            <a:ext cx="12192000" cy="356968"/>
            <a:chOff x="0" y="6055360"/>
            <a:chExt cx="12192000" cy="356968"/>
          </a:xfrm>
        </p:grpSpPr>
        <p:sp>
          <p:nvSpPr>
            <p:cNvPr id="11" name="TextBox 10">
              <a:extLst>
                <a:ext uri="{FF2B5EF4-FFF2-40B4-BE49-F238E27FC236}">
                  <a16:creationId xmlns:a16="http://schemas.microsoft.com/office/drawing/2014/main" id="{0A165309-80A1-2392-2FCD-35128572405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2" name="TextBox 11">
              <a:extLst>
                <a:ext uri="{FF2B5EF4-FFF2-40B4-BE49-F238E27FC236}">
                  <a16:creationId xmlns:a16="http://schemas.microsoft.com/office/drawing/2014/main" id="{DA8E8E99-4670-ECFA-B744-67EB9209B707}"/>
                </a:ext>
              </a:extLst>
            </p:cNvPr>
            <p:cNvSpPr txBox="1"/>
            <p:nvPr/>
          </p:nvSpPr>
          <p:spPr>
            <a:xfrm>
              <a:off x="880529" y="6135329"/>
              <a:ext cx="5070328" cy="276999"/>
            </a:xfrm>
            <a:prstGeom prst="rect">
              <a:avLst/>
            </a:prstGeom>
            <a:noFill/>
          </p:spPr>
          <p:txBody>
            <a:bodyPr wrap="square" rtlCol="0">
              <a:spAutoFit/>
            </a:bodyPr>
            <a:lstStyle/>
            <a:p>
              <a:pPr>
                <a:spcAft>
                  <a:spcPts val="800"/>
                </a:spcAft>
              </a:pPr>
              <a:r>
                <a:rPr lang="en-IN" sz="1200">
                  <a:solidFill>
                    <a:srgbClr val="0000FF"/>
                  </a:solidFill>
                  <a:latin typeface="+mn-lt"/>
                </a:rPr>
                <a:t>https://www.edureka.co/blog/variables-and-data-types-in-python/</a:t>
              </a:r>
            </a:p>
          </p:txBody>
        </p:sp>
        <p:cxnSp>
          <p:nvCxnSpPr>
            <p:cNvPr id="13" name="Straight Connector 12">
              <a:extLst>
                <a:ext uri="{FF2B5EF4-FFF2-40B4-BE49-F238E27FC236}">
                  <a16:creationId xmlns:a16="http://schemas.microsoft.com/office/drawing/2014/main" id="{032EDB68-4ECE-1E75-2841-895E18A20EC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763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p:nvPr/>
        </p:nvSpPr>
        <p:spPr>
          <a:xfrm>
            <a:off x="223272" y="821487"/>
            <a:ext cx="11463045" cy="654050"/>
          </a:xfrm>
          <a:prstGeom prst="rect">
            <a:avLst/>
          </a:prstGeom>
        </p:spPr>
        <p:txBody>
          <a:bodyPr anchor="ctr"/>
          <a:lstStyle>
            <a:lvl1pPr algn="ctr" defTabSz="609600" rtl="0" eaLnBrk="1" latinLnBrk="0" hangingPunct="1">
              <a:spcBef>
                <a:spcPct val="0"/>
              </a:spcBef>
              <a:buNone/>
              <a:defRPr sz="2935"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Variables in Python</a:t>
            </a:r>
          </a:p>
        </p:txBody>
      </p:sp>
      <p:sp>
        <p:nvSpPr>
          <p:cNvPr id="2" name="Text Placeholder 4"/>
          <p:cNvSpPr txBox="1"/>
          <p:nvPr/>
        </p:nvSpPr>
        <p:spPr>
          <a:xfrm>
            <a:off x="261417" y="1436747"/>
            <a:ext cx="5495356" cy="3599323"/>
          </a:xfrm>
          <a:prstGeom prst="rect">
            <a:avLst/>
          </a:prstGeom>
        </p:spPr>
        <p:txBody>
          <a:bodyPr lIns="91440" tIns="45720" rIns="91440" bIns="45720" anchor="t"/>
          <a:lstStyle>
            <a:lvl1pPr marL="228600" indent="-228600" algn="l" defTabSz="609600" rtl="0" eaLnBrk="1" latinLnBrk="0" hangingPunct="1">
              <a:spcBef>
                <a:spcPct val="20000"/>
              </a:spcBef>
              <a:buFont typeface="Arial" panose="020B0604020202020204" pitchFamily="34" charset="0"/>
              <a:buChar char="•"/>
              <a:defRPr sz="2135" kern="1200">
                <a:solidFill>
                  <a:schemeClr val="tx1"/>
                </a:solidFill>
                <a:latin typeface="+mn-lt"/>
                <a:ea typeface="+mn-ea"/>
                <a:cs typeface="+mn-cs"/>
              </a:defRPr>
            </a:lvl1pPr>
            <a:lvl2pPr marL="495300" indent="-190500" algn="l" defTabSz="609600" rtl="0" eaLnBrk="1" latinLnBrk="0" hangingPunct="1">
              <a:spcBef>
                <a:spcPct val="20000"/>
              </a:spcBef>
              <a:buFont typeface="Arial" panose="020B0604020202020204" pitchFamily="34" charset="0"/>
              <a:buChar char="–"/>
              <a:defRPr sz="1865" kern="1200">
                <a:solidFill>
                  <a:schemeClr val="tx1"/>
                </a:solidFill>
                <a:latin typeface="+mn-lt"/>
                <a:ea typeface="+mn-ea"/>
                <a:cs typeface="+mn-cs"/>
              </a:defRPr>
            </a:lvl2pPr>
            <a:lvl3pPr marL="762000" indent="-152400" algn="l" defTabSz="6096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066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4pPr>
            <a:lvl5pPr marL="13716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5pPr>
            <a:lvl6pPr marL="16764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6pPr>
            <a:lvl7pPr marL="19812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7pPr>
            <a:lvl8pPr marL="22860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8pPr>
            <a:lvl9pPr marL="2590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9pPr>
          </a:lstStyle>
          <a:p>
            <a:pPr marL="0" indent="0">
              <a:buSzPts val="1440"/>
              <a:buNone/>
            </a:pPr>
            <a:r>
              <a:rPr lang="en-IN" sz="1800" b="1">
                <a:latin typeface="Arial"/>
                <a:cs typeface="Arial"/>
                <a:sym typeface="Times New Roman" panose="02020603050405020304"/>
              </a:rPr>
              <a:t>Assign Value to Multiple Variables:</a:t>
            </a:r>
            <a:endParaRPr lang="en-IN" sz="1800" b="1">
              <a:latin typeface="Arial"/>
              <a:cs typeface="Arial"/>
            </a:endParaRPr>
          </a:p>
          <a:p>
            <a:pPr defTabSz="914400">
              <a:spcAft>
                <a:spcPts val="800"/>
              </a:spcAft>
              <a:buSzPts val="1440"/>
            </a:pPr>
            <a:r>
              <a:rPr lang="en-IN" sz="1800">
                <a:highlight>
                  <a:srgbClr val="FFFFFF"/>
                </a:highlight>
                <a:latin typeface="Arial"/>
                <a:cs typeface="Arial"/>
                <a:sym typeface="Times New Roman" panose="02020603050405020304"/>
              </a:rPr>
              <a:t>Python allows to assign values to multiple variables in one line.</a:t>
            </a:r>
            <a:endParaRPr lang="en-IN" sz="1800">
              <a:highlight>
                <a:srgbClr val="FFFFFF"/>
              </a:highlight>
              <a:latin typeface="Arial"/>
              <a:cs typeface="Arial"/>
            </a:endParaRPr>
          </a:p>
          <a:p>
            <a:pPr defTabSz="914400">
              <a:spcAft>
                <a:spcPts val="800"/>
              </a:spcAft>
              <a:buSzPts val="1440"/>
            </a:pPr>
            <a:r>
              <a:rPr lang="en-US" sz="1800">
                <a:highlight>
                  <a:srgbClr val="FFFFFF"/>
                </a:highlight>
                <a:latin typeface="Arial"/>
                <a:cs typeface="Arial"/>
              </a:rPr>
              <a:t>You can also unpack a collection of values into individual variables.</a:t>
            </a:r>
            <a:br>
              <a:rPr lang="en-IN" sz="1800">
                <a:latin typeface="Arial"/>
                <a:ea typeface="Times New Roman" panose="02020603050405020304"/>
                <a:cs typeface="Times New Roman" panose="02020603050405020304"/>
              </a:rPr>
            </a:br>
            <a:endParaRPr lang="en-US" sz="1800">
              <a:latin typeface="Arial"/>
              <a:ea typeface="Times New Roman" panose="02020603050405020304"/>
              <a:cs typeface="Times New Roman" panose="02020603050405020304"/>
            </a:endParaRPr>
          </a:p>
        </p:txBody>
      </p:sp>
      <p:sp>
        <p:nvSpPr>
          <p:cNvPr id="7" name="Text Placeholder 4"/>
          <p:cNvSpPr txBox="1"/>
          <p:nvPr/>
        </p:nvSpPr>
        <p:spPr>
          <a:xfrm>
            <a:off x="314324" y="6289202"/>
            <a:ext cx="9430809" cy="307777"/>
          </a:xfrm>
          <a:prstGeom prst="rect">
            <a:avLst/>
          </a:prstGeom>
        </p:spPr>
        <p:txBody>
          <a:bodyPr/>
          <a:lstStyle>
            <a:lvl1pPr marL="228600" indent="-228600" algn="l" defTabSz="609600" rtl="0" eaLnBrk="1" latinLnBrk="0" hangingPunct="1">
              <a:spcBef>
                <a:spcPct val="20000"/>
              </a:spcBef>
              <a:buFont typeface="Arial" panose="020B0604020202020204" pitchFamily="34" charset="0"/>
              <a:buChar char="•"/>
              <a:defRPr sz="2135" kern="1200">
                <a:solidFill>
                  <a:schemeClr val="tx1"/>
                </a:solidFill>
                <a:latin typeface="+mn-lt"/>
                <a:ea typeface="+mn-ea"/>
                <a:cs typeface="+mn-cs"/>
              </a:defRPr>
            </a:lvl1pPr>
            <a:lvl2pPr marL="495300" indent="-190500" algn="l" defTabSz="609600" rtl="0" eaLnBrk="1" latinLnBrk="0" hangingPunct="1">
              <a:spcBef>
                <a:spcPct val="20000"/>
              </a:spcBef>
              <a:buFont typeface="Arial" panose="020B0604020202020204" pitchFamily="34" charset="0"/>
              <a:buChar char="–"/>
              <a:defRPr sz="1865" kern="1200">
                <a:solidFill>
                  <a:schemeClr val="tx1"/>
                </a:solidFill>
                <a:latin typeface="+mn-lt"/>
                <a:ea typeface="+mn-ea"/>
                <a:cs typeface="+mn-cs"/>
              </a:defRPr>
            </a:lvl2pPr>
            <a:lvl3pPr marL="762000" indent="-152400" algn="l" defTabSz="6096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066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4pPr>
            <a:lvl5pPr marL="13716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5pPr>
            <a:lvl6pPr marL="16764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6pPr>
            <a:lvl7pPr marL="19812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7pPr>
            <a:lvl8pPr marL="22860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8pPr>
            <a:lvl9pPr marL="2590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9pPr>
          </a:lstStyle>
          <a:p>
            <a:pPr marL="173990" indent="-173990">
              <a:buFont typeface="Arial" panose="020B0604020202020204" pitchFamily="34" charset="0"/>
              <a:buNone/>
            </a:pPr>
            <a:endParaRPr lang="en-US" sz="1400">
              <a:solidFill>
                <a:srgbClr val="0066FF"/>
              </a:solidFill>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6694823" y="2107539"/>
            <a:ext cx="4896533" cy="2257740"/>
          </a:xfrm>
          <a:prstGeom prst="rect">
            <a:avLst/>
          </a:prstGeom>
        </p:spPr>
      </p:pic>
    </p:spTree>
    <p:extLst>
      <p:ext uri="{BB962C8B-B14F-4D97-AF65-F5344CB8AC3E}">
        <p14:creationId xmlns:p14="http://schemas.microsoft.com/office/powerpoint/2010/main" val="2465038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p:nvPr/>
        </p:nvSpPr>
        <p:spPr>
          <a:xfrm>
            <a:off x="215397" y="823113"/>
            <a:ext cx="11935378" cy="654050"/>
          </a:xfrm>
          <a:prstGeom prst="rect">
            <a:avLst/>
          </a:prstGeom>
        </p:spPr>
        <p:txBody>
          <a:bodyPr anchor="ctr"/>
          <a:lstStyle>
            <a:lvl1pPr algn="ctr" defTabSz="609600" rtl="0" eaLnBrk="1" latinLnBrk="0" hangingPunct="1">
              <a:spcBef>
                <a:spcPct val="0"/>
              </a:spcBef>
              <a:buNone/>
              <a:defRPr sz="2935" kern="1200">
                <a:solidFill>
                  <a:schemeClr val="tx1"/>
                </a:solidFill>
                <a:latin typeface="+mj-lt"/>
                <a:ea typeface="+mj-ea"/>
                <a:cs typeface="+mj-cs"/>
              </a:defRPr>
            </a:lvl1pPr>
          </a:lstStyle>
          <a:p>
            <a:pPr algn="l"/>
            <a:r>
              <a:rPr lang="en-US" sz="2000" b="1">
                <a:solidFill>
                  <a:srgbClr val="002060"/>
                </a:solidFill>
                <a:latin typeface="+mn-lt"/>
                <a:cs typeface="Arial" panose="020B0604020202020204" pitchFamily="34" charset="0"/>
              </a:rPr>
              <a:t>Data Types in Python</a:t>
            </a:r>
          </a:p>
        </p:txBody>
      </p:sp>
      <p:sp>
        <p:nvSpPr>
          <p:cNvPr id="2" name="Text Placeholder 4"/>
          <p:cNvSpPr txBox="1"/>
          <p:nvPr/>
        </p:nvSpPr>
        <p:spPr>
          <a:xfrm>
            <a:off x="237785" y="1451347"/>
            <a:ext cx="9787365" cy="3599323"/>
          </a:xfrm>
          <a:prstGeom prst="rect">
            <a:avLst/>
          </a:prstGeom>
        </p:spPr>
        <p:txBody>
          <a:bodyPr lIns="91440" tIns="45720" rIns="91440" bIns="45720" anchor="t"/>
          <a:lstStyle>
            <a:lvl1pPr marL="228600" indent="-228600" algn="l" defTabSz="609600" rtl="0" eaLnBrk="1" latinLnBrk="0" hangingPunct="1">
              <a:spcBef>
                <a:spcPct val="20000"/>
              </a:spcBef>
              <a:buFont typeface="Arial" panose="020B0604020202020204" pitchFamily="34" charset="0"/>
              <a:buChar char="•"/>
              <a:defRPr sz="2135" kern="1200">
                <a:solidFill>
                  <a:schemeClr val="tx1"/>
                </a:solidFill>
                <a:latin typeface="+mn-lt"/>
                <a:ea typeface="+mn-ea"/>
                <a:cs typeface="+mn-cs"/>
              </a:defRPr>
            </a:lvl1pPr>
            <a:lvl2pPr marL="495300" indent="-190500" algn="l" defTabSz="609600" rtl="0" eaLnBrk="1" latinLnBrk="0" hangingPunct="1">
              <a:spcBef>
                <a:spcPct val="20000"/>
              </a:spcBef>
              <a:buFont typeface="Arial" panose="020B0604020202020204" pitchFamily="34" charset="0"/>
              <a:buChar char="–"/>
              <a:defRPr sz="1865" kern="1200">
                <a:solidFill>
                  <a:schemeClr val="tx1"/>
                </a:solidFill>
                <a:latin typeface="+mn-lt"/>
                <a:ea typeface="+mn-ea"/>
                <a:cs typeface="+mn-cs"/>
              </a:defRPr>
            </a:lvl2pPr>
            <a:lvl3pPr marL="762000" indent="-152400" algn="l" defTabSz="6096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066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4pPr>
            <a:lvl5pPr marL="13716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5pPr>
            <a:lvl6pPr marL="16764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6pPr>
            <a:lvl7pPr marL="19812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7pPr>
            <a:lvl8pPr marL="22860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8pPr>
            <a:lvl9pPr marL="2590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9pPr>
          </a:lstStyle>
          <a:p>
            <a:pPr marL="0" indent="0">
              <a:buNone/>
            </a:pPr>
            <a:r>
              <a:rPr lang="en-US" sz="1800"/>
              <a:t>Python supports various data types to store different kinds of data.</a:t>
            </a:r>
          </a:p>
          <a:p>
            <a:pPr marL="0" indent="0">
              <a:buNone/>
            </a:pPr>
            <a:endParaRPr lang="en-US" sz="1800"/>
          </a:p>
        </p:txBody>
      </p:sp>
      <p:pic>
        <p:nvPicPr>
          <p:cNvPr id="8" name="Picture 7" descr="A diagram of a data flow&#10;&#10;Description automatically generated">
            <a:extLst>
              <a:ext uri="{FF2B5EF4-FFF2-40B4-BE49-F238E27FC236}">
                <a16:creationId xmlns:a16="http://schemas.microsoft.com/office/drawing/2014/main" id="{004CC25D-D06E-E560-B825-70D963BAF343}"/>
              </a:ext>
            </a:extLst>
          </p:cNvPr>
          <p:cNvPicPr>
            <a:picLocks noChangeAspect="1"/>
          </p:cNvPicPr>
          <p:nvPr/>
        </p:nvPicPr>
        <p:blipFill>
          <a:blip r:embed="rId3"/>
          <a:stretch>
            <a:fillRect/>
          </a:stretch>
        </p:blipFill>
        <p:spPr>
          <a:xfrm>
            <a:off x="2842532" y="1970994"/>
            <a:ext cx="4588329" cy="4059011"/>
          </a:xfrm>
          <a:prstGeom prst="rect">
            <a:avLst/>
          </a:prstGeom>
        </p:spPr>
      </p:pic>
      <p:grpSp>
        <p:nvGrpSpPr>
          <p:cNvPr id="9" name="Group 8">
            <a:extLst>
              <a:ext uri="{FF2B5EF4-FFF2-40B4-BE49-F238E27FC236}">
                <a16:creationId xmlns:a16="http://schemas.microsoft.com/office/drawing/2014/main" id="{8655D245-D991-DFAF-84B5-735D2E6BB966}"/>
              </a:ext>
            </a:extLst>
          </p:cNvPr>
          <p:cNvGrpSpPr/>
          <p:nvPr/>
        </p:nvGrpSpPr>
        <p:grpSpPr>
          <a:xfrm>
            <a:off x="0" y="6055360"/>
            <a:ext cx="12192000" cy="356968"/>
            <a:chOff x="0" y="6055360"/>
            <a:chExt cx="12192000" cy="356968"/>
          </a:xfrm>
        </p:grpSpPr>
        <p:sp>
          <p:nvSpPr>
            <p:cNvPr id="10" name="TextBox 9">
              <a:extLst>
                <a:ext uri="{FF2B5EF4-FFF2-40B4-BE49-F238E27FC236}">
                  <a16:creationId xmlns:a16="http://schemas.microsoft.com/office/drawing/2014/main" id="{37BF2771-65C2-3FA0-2472-61832B02AEB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1" name="TextBox 10">
              <a:extLst>
                <a:ext uri="{FF2B5EF4-FFF2-40B4-BE49-F238E27FC236}">
                  <a16:creationId xmlns:a16="http://schemas.microsoft.com/office/drawing/2014/main" id="{EB5A69B9-6444-C708-1836-08A0E20785AA}"/>
                </a:ext>
              </a:extLst>
            </p:cNvPr>
            <p:cNvSpPr txBox="1"/>
            <p:nvPr/>
          </p:nvSpPr>
          <p:spPr>
            <a:xfrm>
              <a:off x="880529" y="6135329"/>
              <a:ext cx="5070328" cy="276999"/>
            </a:xfrm>
            <a:prstGeom prst="rect">
              <a:avLst/>
            </a:prstGeom>
            <a:noFill/>
          </p:spPr>
          <p:txBody>
            <a:bodyPr wrap="square" rtlCol="0">
              <a:spAutoFit/>
            </a:bodyPr>
            <a:lstStyle/>
            <a:p>
              <a:pPr>
                <a:spcAft>
                  <a:spcPts val="800"/>
                </a:spcAft>
              </a:pPr>
              <a:r>
                <a:rPr lang="en-IN" sz="1200">
                  <a:solidFill>
                    <a:srgbClr val="0000FF"/>
                  </a:solidFill>
                  <a:latin typeface="+mn-lt"/>
                </a:rPr>
                <a:t>https://www.emexotechnologies.com/python-data-types/</a:t>
              </a:r>
            </a:p>
          </p:txBody>
        </p:sp>
        <p:cxnSp>
          <p:nvCxnSpPr>
            <p:cNvPr id="12" name="Straight Connector 11">
              <a:extLst>
                <a:ext uri="{FF2B5EF4-FFF2-40B4-BE49-F238E27FC236}">
                  <a16:creationId xmlns:a16="http://schemas.microsoft.com/office/drawing/2014/main" id="{CD9F92B5-1384-B583-9CA3-096F62EBABE0}"/>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p:nvPr/>
        </p:nvSpPr>
        <p:spPr>
          <a:xfrm>
            <a:off x="226758" y="833999"/>
            <a:ext cx="11935378" cy="654050"/>
          </a:xfrm>
          <a:prstGeom prst="rect">
            <a:avLst/>
          </a:prstGeom>
        </p:spPr>
        <p:txBody>
          <a:bodyPr anchor="ctr"/>
          <a:lstStyle>
            <a:lvl1pPr algn="ctr" defTabSz="609600" rtl="0" eaLnBrk="1" latinLnBrk="0" hangingPunct="1">
              <a:spcBef>
                <a:spcPct val="0"/>
              </a:spcBef>
              <a:buNone/>
              <a:defRPr sz="2935" kern="1200">
                <a:solidFill>
                  <a:schemeClr val="tx1"/>
                </a:solidFill>
                <a:latin typeface="+mj-lt"/>
                <a:ea typeface="+mj-ea"/>
                <a:cs typeface="+mj-cs"/>
              </a:defRPr>
            </a:lvl1pPr>
          </a:lstStyle>
          <a:p>
            <a:pPr algn="l"/>
            <a:r>
              <a:rPr lang="en-US" sz="2000" b="1">
                <a:solidFill>
                  <a:srgbClr val="002060"/>
                </a:solidFill>
                <a:latin typeface="+mn-lt"/>
                <a:cs typeface="Arial" panose="020B0604020202020204" pitchFamily="34" charset="0"/>
              </a:rPr>
              <a:t>Numeric Data Type</a:t>
            </a:r>
          </a:p>
        </p:txBody>
      </p:sp>
      <p:sp>
        <p:nvSpPr>
          <p:cNvPr id="2" name="Text Placeholder 4"/>
          <p:cNvSpPr txBox="1"/>
          <p:nvPr/>
        </p:nvSpPr>
        <p:spPr>
          <a:xfrm>
            <a:off x="208758" y="1440461"/>
            <a:ext cx="7469468" cy="3599323"/>
          </a:xfrm>
          <a:prstGeom prst="rect">
            <a:avLst/>
          </a:prstGeom>
        </p:spPr>
        <p:txBody>
          <a:bodyPr lIns="91440" tIns="45720" rIns="91440" bIns="45720" anchor="t"/>
          <a:lstStyle>
            <a:lvl1pPr marL="228600" indent="-228600" algn="l" defTabSz="609600" rtl="0" eaLnBrk="1" latinLnBrk="0" hangingPunct="1">
              <a:spcBef>
                <a:spcPct val="20000"/>
              </a:spcBef>
              <a:buFont typeface="Arial" panose="020B0604020202020204" pitchFamily="34" charset="0"/>
              <a:buChar char="•"/>
              <a:defRPr sz="2135" kern="1200">
                <a:solidFill>
                  <a:schemeClr val="tx1"/>
                </a:solidFill>
                <a:latin typeface="+mn-lt"/>
                <a:ea typeface="+mn-ea"/>
                <a:cs typeface="+mn-cs"/>
              </a:defRPr>
            </a:lvl1pPr>
            <a:lvl2pPr marL="495300" indent="-190500" algn="l" defTabSz="609600" rtl="0" eaLnBrk="1" latinLnBrk="0" hangingPunct="1">
              <a:spcBef>
                <a:spcPct val="20000"/>
              </a:spcBef>
              <a:buFont typeface="Arial" panose="020B0604020202020204" pitchFamily="34" charset="0"/>
              <a:buChar char="–"/>
              <a:defRPr sz="1865" kern="1200">
                <a:solidFill>
                  <a:schemeClr val="tx1"/>
                </a:solidFill>
                <a:latin typeface="+mn-lt"/>
                <a:ea typeface="+mn-ea"/>
                <a:cs typeface="+mn-cs"/>
              </a:defRPr>
            </a:lvl2pPr>
            <a:lvl3pPr marL="762000" indent="-152400" algn="l" defTabSz="6096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066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4pPr>
            <a:lvl5pPr marL="13716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5pPr>
            <a:lvl6pPr marL="16764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6pPr>
            <a:lvl7pPr marL="19812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7pPr>
            <a:lvl8pPr marL="22860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8pPr>
            <a:lvl9pPr marL="2590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9pPr>
          </a:lstStyle>
          <a:p>
            <a:pPr>
              <a:lnSpc>
                <a:spcPct val="107000"/>
              </a:lnSpc>
            </a:pPr>
            <a:r>
              <a:rPr lang="en-IN" sz="1800" kern="100">
                <a:effectLst/>
                <a:ea typeface="Aptos" charset="0"/>
                <a:cs typeface="Arial" panose="020B0604020202020204" pitchFamily="34" charset="0"/>
              </a:rPr>
              <a:t>Represents data with a numeric value.</a:t>
            </a:r>
          </a:p>
          <a:p>
            <a:pPr>
              <a:lnSpc>
                <a:spcPct val="107000"/>
              </a:lnSpc>
            </a:pPr>
            <a:r>
              <a:rPr lang="en-IN" sz="1800" kern="100">
                <a:effectLst/>
                <a:ea typeface="Aptos" charset="0"/>
                <a:cs typeface="Arial" panose="020B0604020202020204" pitchFamily="34" charset="0"/>
              </a:rPr>
              <a:t>Includes integers, floating numbers, and complex numbers.</a:t>
            </a:r>
          </a:p>
          <a:p>
            <a:pPr marL="342900" lvl="0" indent="-342900">
              <a:lnSpc>
                <a:spcPct val="107000"/>
              </a:lnSpc>
              <a:buFont typeface="Symbol" panose="05050102010706020507" pitchFamily="18" charset="2"/>
              <a:buChar char=""/>
            </a:pPr>
            <a:endParaRPr lang="en-IN" sz="1800" b="1" kern="100">
              <a:effectLst/>
              <a:ea typeface="Aptos" charset="0"/>
              <a:cs typeface="Arial" panose="020B0604020202020204" pitchFamily="34" charset="0"/>
            </a:endParaRPr>
          </a:p>
          <a:p>
            <a:pPr>
              <a:lnSpc>
                <a:spcPct val="107000"/>
              </a:lnSpc>
            </a:pPr>
            <a:r>
              <a:rPr lang="en-IN" sz="1800" b="1" kern="100">
                <a:effectLst/>
                <a:ea typeface="Aptos" charset="0"/>
                <a:cs typeface="Arial" panose="020B0604020202020204" pitchFamily="34" charset="0"/>
              </a:rPr>
              <a:t>Integers (int class)</a:t>
            </a:r>
            <a:r>
              <a:rPr lang="en-IN" sz="1800" kern="100">
                <a:effectLst/>
                <a:ea typeface="Aptos" charset="0"/>
                <a:cs typeface="Arial" panose="020B0604020202020204" pitchFamily="34" charset="0"/>
              </a:rPr>
              <a:t>:</a:t>
            </a:r>
          </a:p>
          <a:p>
            <a:pPr marL="742950" lvl="1" indent="-285750">
              <a:lnSpc>
                <a:spcPct val="107000"/>
              </a:lnSpc>
              <a:buFont typeface="Courier New" panose="02070309020205020404" pitchFamily="49" charset="0"/>
              <a:buChar char="o"/>
            </a:pPr>
            <a:r>
              <a:rPr lang="en-IN" sz="1800" kern="100">
                <a:effectLst/>
                <a:ea typeface="Aptos" charset="0"/>
                <a:cs typeface="Arial" panose="020B0604020202020204" pitchFamily="34" charset="0"/>
              </a:rPr>
              <a:t>Positive or negative whole numbers (no fractions or decimals).</a:t>
            </a:r>
          </a:p>
          <a:p>
            <a:pPr marL="742950" lvl="1" indent="-285750">
              <a:lnSpc>
                <a:spcPct val="107000"/>
              </a:lnSpc>
              <a:buFont typeface="Courier New" panose="02070309020205020404" pitchFamily="49" charset="0"/>
              <a:buChar char="o"/>
            </a:pPr>
            <a:r>
              <a:rPr lang="en-IN" sz="1800" kern="100">
                <a:effectLst/>
                <a:ea typeface="Aptos" charset="0"/>
                <a:cs typeface="Arial" panose="020B0604020202020204" pitchFamily="34" charset="0"/>
              </a:rPr>
              <a:t>No limit to the length of an integer value in Python.</a:t>
            </a:r>
          </a:p>
          <a:p>
            <a:pPr>
              <a:lnSpc>
                <a:spcPct val="107000"/>
              </a:lnSpc>
            </a:pPr>
            <a:r>
              <a:rPr lang="en-IN" sz="1800" b="1" kern="100">
                <a:effectLst/>
                <a:ea typeface="Aptos" charset="0"/>
                <a:cs typeface="Arial" panose="020B0604020202020204" pitchFamily="34" charset="0"/>
              </a:rPr>
              <a:t>Float (float class)</a:t>
            </a:r>
            <a:r>
              <a:rPr lang="en-IN" sz="1800" kern="100">
                <a:effectLst/>
                <a:ea typeface="Aptos" charset="0"/>
                <a:cs typeface="Arial" panose="020B0604020202020204" pitchFamily="34" charset="0"/>
              </a:rPr>
              <a:t>:</a:t>
            </a:r>
          </a:p>
          <a:p>
            <a:pPr marL="742950" lvl="1" indent="-285750">
              <a:lnSpc>
                <a:spcPct val="107000"/>
              </a:lnSpc>
              <a:buFont typeface="Courier New" panose="02070309020205020404" pitchFamily="49" charset="0"/>
              <a:buChar char="o"/>
            </a:pPr>
            <a:r>
              <a:rPr lang="en-IN" sz="1800" kern="100">
                <a:effectLst/>
                <a:ea typeface="Aptos" charset="0"/>
                <a:cs typeface="Arial" panose="020B0604020202020204" pitchFamily="34" charset="0"/>
              </a:rPr>
              <a:t>Real numbers with floating-point representation.</a:t>
            </a:r>
          </a:p>
          <a:p>
            <a:pPr marL="742950" lvl="1" indent="-285750">
              <a:lnSpc>
                <a:spcPct val="107000"/>
              </a:lnSpc>
              <a:buFont typeface="Courier New" panose="02070309020205020404" pitchFamily="49" charset="0"/>
              <a:buChar char="o"/>
            </a:pPr>
            <a:r>
              <a:rPr lang="en-IN" sz="1800" kern="100">
                <a:effectLst/>
                <a:ea typeface="Aptos" charset="0"/>
                <a:cs typeface="Arial" panose="020B0604020202020204" pitchFamily="34" charset="0"/>
              </a:rPr>
              <a:t>Specified by a decimal point.</a:t>
            </a:r>
          </a:p>
          <a:p>
            <a:pPr marL="742950" lvl="1" indent="-285750">
              <a:lnSpc>
                <a:spcPct val="107000"/>
              </a:lnSpc>
              <a:buFont typeface="Courier New" panose="02070309020205020404" pitchFamily="49" charset="0"/>
              <a:buChar char="o"/>
            </a:pPr>
            <a:r>
              <a:rPr lang="en-IN" sz="1800" kern="100">
                <a:effectLst/>
                <a:ea typeface="Aptos" charset="0"/>
                <a:cs typeface="Arial" panose="020B0604020202020204" pitchFamily="34" charset="0"/>
              </a:rPr>
              <a:t>Can include scientific notation (e.g., e or E followed by an integer).</a:t>
            </a:r>
          </a:p>
          <a:p>
            <a:pPr>
              <a:lnSpc>
                <a:spcPct val="107000"/>
              </a:lnSpc>
            </a:pPr>
            <a:r>
              <a:rPr lang="en-IN" sz="1800" b="1" kern="100">
                <a:effectLst/>
                <a:ea typeface="Aptos" charset="0"/>
                <a:cs typeface="Arial" panose="020B0604020202020204" pitchFamily="34" charset="0"/>
              </a:rPr>
              <a:t>Complex Numbers (complex class)</a:t>
            </a:r>
            <a:r>
              <a:rPr lang="en-IN" sz="1800" kern="100">
                <a:effectLst/>
                <a:ea typeface="Aptos" charset="0"/>
                <a:cs typeface="Arial" panose="020B0604020202020204" pitchFamily="34" charset="0"/>
              </a:rPr>
              <a:t>:</a:t>
            </a:r>
          </a:p>
          <a:p>
            <a:pPr marL="742950" lvl="1" indent="-285750">
              <a:lnSpc>
                <a:spcPct val="107000"/>
              </a:lnSpc>
              <a:buFont typeface="Courier New" panose="02070309020205020404" pitchFamily="49" charset="0"/>
              <a:buChar char="o"/>
            </a:pPr>
            <a:r>
              <a:rPr lang="en-IN" sz="1800" kern="100">
                <a:effectLst/>
                <a:ea typeface="Aptos" charset="0"/>
                <a:cs typeface="Arial" panose="020B0604020202020204" pitchFamily="34" charset="0"/>
              </a:rPr>
              <a:t>Specified as (real part) + (imaginary part)j.</a:t>
            </a:r>
          </a:p>
          <a:p>
            <a:pPr marL="742950" lvl="1" indent="-285750">
              <a:lnSpc>
                <a:spcPct val="107000"/>
              </a:lnSpc>
              <a:spcAft>
                <a:spcPts val="800"/>
              </a:spcAft>
              <a:buFont typeface="Courier New" panose="02070309020205020404" pitchFamily="49" charset="0"/>
              <a:buChar char="o"/>
            </a:pPr>
            <a:r>
              <a:rPr lang="en-IN" sz="1800" kern="100">
                <a:effectLst/>
                <a:ea typeface="Aptos" charset="0"/>
                <a:cs typeface="Arial" panose="020B0604020202020204" pitchFamily="34" charset="0"/>
              </a:rPr>
              <a:t>Example: 2+3j.</a:t>
            </a:r>
          </a:p>
        </p:txBody>
      </p:sp>
      <p:pic>
        <p:nvPicPr>
          <p:cNvPr id="8" name="Picture 7" descr="A diagram of a number&#10;&#10;Description automatically generated">
            <a:extLst>
              <a:ext uri="{FF2B5EF4-FFF2-40B4-BE49-F238E27FC236}">
                <a16:creationId xmlns:a16="http://schemas.microsoft.com/office/drawing/2014/main" id="{F025B5C5-E869-4B37-4364-DE5590F928DB}"/>
              </a:ext>
            </a:extLst>
          </p:cNvPr>
          <p:cNvPicPr>
            <a:picLocks noChangeAspect="1"/>
          </p:cNvPicPr>
          <p:nvPr/>
        </p:nvPicPr>
        <p:blipFill>
          <a:blip r:embed="rId3"/>
          <a:stretch>
            <a:fillRect/>
          </a:stretch>
        </p:blipFill>
        <p:spPr>
          <a:xfrm>
            <a:off x="7910277" y="2126465"/>
            <a:ext cx="3565102" cy="332178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p:nvPr/>
        </p:nvSpPr>
        <p:spPr>
          <a:xfrm>
            <a:off x="219644" y="837117"/>
            <a:ext cx="11935378" cy="654050"/>
          </a:xfrm>
          <a:prstGeom prst="rect">
            <a:avLst/>
          </a:prstGeom>
        </p:spPr>
        <p:txBody>
          <a:bodyPr anchor="ctr"/>
          <a:lstStyle>
            <a:lvl1pPr algn="ctr" defTabSz="609600" rtl="0" eaLnBrk="1" latinLnBrk="0" hangingPunct="1">
              <a:spcBef>
                <a:spcPct val="0"/>
              </a:spcBef>
              <a:buNone/>
              <a:defRPr sz="2935" kern="1200">
                <a:solidFill>
                  <a:schemeClr val="tx1"/>
                </a:solidFill>
                <a:latin typeface="+mj-lt"/>
                <a:ea typeface="+mj-ea"/>
                <a:cs typeface="+mj-cs"/>
              </a:defRPr>
            </a:lvl1pPr>
          </a:lstStyle>
          <a:p>
            <a:pPr algn="l"/>
            <a:r>
              <a:rPr lang="en-US" sz="2000" b="1">
                <a:solidFill>
                  <a:srgbClr val="002060"/>
                </a:solidFill>
                <a:latin typeface="+mn-lt"/>
                <a:cs typeface="Arial" panose="020B0604020202020204" pitchFamily="34" charset="0"/>
              </a:rPr>
              <a:t>Numeric Data Types (</a:t>
            </a:r>
            <a:r>
              <a:rPr lang="en-US" sz="2000" b="1" err="1">
                <a:solidFill>
                  <a:srgbClr val="002060"/>
                </a:solidFill>
                <a:latin typeface="+mn-lt"/>
                <a:cs typeface="Arial" panose="020B0604020202020204" pitchFamily="34" charset="0"/>
              </a:rPr>
              <a:t>Contd</a:t>
            </a:r>
            <a:r>
              <a:rPr lang="en-US" sz="2000" b="1">
                <a:solidFill>
                  <a:srgbClr val="002060"/>
                </a:solidFill>
                <a:latin typeface="+mn-lt"/>
                <a:cs typeface="Arial" panose="020B0604020202020204" pitchFamily="34" charset="0"/>
              </a:rPr>
              <a:t> …)</a:t>
            </a:r>
          </a:p>
        </p:txBody>
      </p:sp>
      <p:sp>
        <p:nvSpPr>
          <p:cNvPr id="2" name="Text Placeholder 4"/>
          <p:cNvSpPr txBox="1"/>
          <p:nvPr/>
        </p:nvSpPr>
        <p:spPr>
          <a:xfrm>
            <a:off x="219644" y="1429424"/>
            <a:ext cx="5495356" cy="3599323"/>
          </a:xfrm>
          <a:prstGeom prst="rect">
            <a:avLst/>
          </a:prstGeom>
        </p:spPr>
        <p:txBody>
          <a:bodyPr lIns="91440" tIns="45720" rIns="91440" bIns="45720" anchor="t"/>
          <a:lstStyle>
            <a:lvl1pPr marL="228600" indent="-228600" algn="l" defTabSz="609600" rtl="0" eaLnBrk="1" latinLnBrk="0" hangingPunct="1">
              <a:spcBef>
                <a:spcPct val="20000"/>
              </a:spcBef>
              <a:buFont typeface="Arial" panose="020B0604020202020204" pitchFamily="34" charset="0"/>
              <a:buChar char="•"/>
              <a:defRPr sz="2135" kern="1200">
                <a:solidFill>
                  <a:schemeClr val="tx1"/>
                </a:solidFill>
                <a:latin typeface="+mn-lt"/>
                <a:ea typeface="+mn-ea"/>
                <a:cs typeface="+mn-cs"/>
              </a:defRPr>
            </a:lvl1pPr>
            <a:lvl2pPr marL="495300" indent="-190500" algn="l" defTabSz="609600" rtl="0" eaLnBrk="1" latinLnBrk="0" hangingPunct="1">
              <a:spcBef>
                <a:spcPct val="20000"/>
              </a:spcBef>
              <a:buFont typeface="Arial" panose="020B0604020202020204" pitchFamily="34" charset="0"/>
              <a:buChar char="–"/>
              <a:defRPr sz="1865" kern="1200">
                <a:solidFill>
                  <a:schemeClr val="tx1"/>
                </a:solidFill>
                <a:latin typeface="+mn-lt"/>
                <a:ea typeface="+mn-ea"/>
                <a:cs typeface="+mn-cs"/>
              </a:defRPr>
            </a:lvl2pPr>
            <a:lvl3pPr marL="762000" indent="-152400" algn="l" defTabSz="6096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066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4pPr>
            <a:lvl5pPr marL="13716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5pPr>
            <a:lvl6pPr marL="16764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6pPr>
            <a:lvl7pPr marL="19812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7pPr>
            <a:lvl8pPr marL="22860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8pPr>
            <a:lvl9pPr marL="2590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9pPr>
          </a:lstStyle>
          <a:p>
            <a:pPr marL="0" indent="0">
              <a:buNone/>
            </a:pPr>
            <a:r>
              <a:rPr lang="en-IN" sz="1800" b="1">
                <a:cs typeface="Arial" panose="020B0604020202020204" pitchFamily="34" charset="0"/>
              </a:rPr>
              <a:t>Examples of Numeric Data Types:</a:t>
            </a:r>
          </a:p>
          <a:p>
            <a:pPr>
              <a:lnSpc>
                <a:spcPct val="107000"/>
              </a:lnSpc>
              <a:spcAft>
                <a:spcPts val="800"/>
              </a:spcAft>
            </a:pPr>
            <a:r>
              <a:rPr lang="en-IN" sz="1800" kern="100">
                <a:effectLst/>
                <a:ea typeface="Aptos" charset="0"/>
                <a:cs typeface="Times New Roman" panose="02020603050405020304" pitchFamily="18" charset="0"/>
              </a:rPr>
              <a:t>To identify the data types of variables in Python, utilizing the type() function. </a:t>
            </a:r>
          </a:p>
          <a:p>
            <a:pPr>
              <a:lnSpc>
                <a:spcPct val="107000"/>
              </a:lnSpc>
              <a:spcAft>
                <a:spcPts val="800"/>
              </a:spcAft>
            </a:pPr>
            <a:r>
              <a:rPr lang="en-IN" sz="1800" kern="100">
                <a:effectLst/>
                <a:ea typeface="Aptos" charset="0"/>
                <a:cs typeface="Times New Roman" panose="02020603050405020304" pitchFamily="18" charset="0"/>
              </a:rPr>
              <a:t>It returns the data types of variables.</a:t>
            </a:r>
          </a:p>
          <a:p>
            <a:pPr>
              <a:lnSpc>
                <a:spcPct val="107000"/>
              </a:lnSpc>
              <a:spcAft>
                <a:spcPts val="800"/>
              </a:spcAft>
            </a:pPr>
            <a:r>
              <a:rPr lang="en-IN" sz="1800" kern="100">
                <a:effectLst/>
                <a:ea typeface="Aptos" charset="0"/>
                <a:cs typeface="Times New Roman" panose="02020603050405020304" pitchFamily="18" charset="0"/>
              </a:rPr>
              <a:t>The resulting output displays the specific data type for each variable in Python.</a:t>
            </a:r>
          </a:p>
          <a:p>
            <a:pPr>
              <a:lnSpc>
                <a:spcPct val="107000"/>
              </a:lnSpc>
            </a:pPr>
            <a:endParaRPr lang="en-IN" sz="1800" kern="100">
              <a:effectLst/>
              <a:ea typeface="Aptos" charset="0"/>
              <a:cs typeface="Arial" panose="020B0604020202020204" pitchFamily="34" charset="0"/>
            </a:endParaRPr>
          </a:p>
          <a:p>
            <a:endParaRPr lang="en-IN" sz="1800" b="1">
              <a:cs typeface="Arial" panose="020B0604020202020204" pitchFamily="34" charset="0"/>
            </a:endParaRPr>
          </a:p>
        </p:txBody>
      </p:sp>
      <p:pic>
        <p:nvPicPr>
          <p:cNvPr id="8" name="Picture 7" descr="A screenshot of a computer code&#10;&#10;Description automatically generated"/>
          <p:cNvPicPr>
            <a:picLocks noChangeAspect="1"/>
          </p:cNvPicPr>
          <p:nvPr/>
        </p:nvPicPr>
        <p:blipFill>
          <a:blip r:embed="rId3"/>
          <a:stretch>
            <a:fillRect/>
          </a:stretch>
        </p:blipFill>
        <p:spPr>
          <a:xfrm>
            <a:off x="7608794" y="1379559"/>
            <a:ext cx="3848100" cy="2257425"/>
          </a:xfrm>
          <a:prstGeom prst="rect">
            <a:avLst/>
          </a:prstGeom>
        </p:spPr>
      </p:pic>
      <p:pic>
        <p:nvPicPr>
          <p:cNvPr id="9" name="Picture 8"/>
          <p:cNvPicPr>
            <a:picLocks noChangeAspect="1"/>
          </p:cNvPicPr>
          <p:nvPr/>
        </p:nvPicPr>
        <p:blipFill>
          <a:blip r:embed="rId4"/>
          <a:stretch>
            <a:fillRect/>
          </a:stretch>
        </p:blipFill>
        <p:spPr>
          <a:xfrm>
            <a:off x="7608794" y="4007143"/>
            <a:ext cx="3505200" cy="16192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p:nvPr/>
        </p:nvSpPr>
        <p:spPr>
          <a:xfrm>
            <a:off x="230496" y="814714"/>
            <a:ext cx="11935378" cy="654050"/>
          </a:xfrm>
          <a:prstGeom prst="rect">
            <a:avLst/>
          </a:prstGeom>
        </p:spPr>
        <p:txBody>
          <a:bodyPr anchor="ctr"/>
          <a:lstStyle>
            <a:lvl1pPr algn="ctr" defTabSz="609600" rtl="0" eaLnBrk="1" latinLnBrk="0" hangingPunct="1">
              <a:spcBef>
                <a:spcPct val="0"/>
              </a:spcBef>
              <a:buNone/>
              <a:defRPr sz="2935" kern="1200">
                <a:solidFill>
                  <a:schemeClr val="tx1"/>
                </a:solidFill>
                <a:latin typeface="+mj-lt"/>
                <a:ea typeface="+mj-ea"/>
                <a:cs typeface="+mj-cs"/>
              </a:defRPr>
            </a:lvl1pPr>
          </a:lstStyle>
          <a:p>
            <a:pPr algn="l"/>
            <a:r>
              <a:rPr lang="en-US" sz="2000" b="1">
                <a:solidFill>
                  <a:srgbClr val="002060"/>
                </a:solidFill>
                <a:latin typeface="+mn-lt"/>
                <a:cs typeface="Arial" panose="020B0604020202020204" pitchFamily="34" charset="0"/>
              </a:rPr>
              <a:t>Boolean Data Type</a:t>
            </a:r>
          </a:p>
        </p:txBody>
      </p:sp>
      <p:sp>
        <p:nvSpPr>
          <p:cNvPr id="2" name="Text Placeholder 4"/>
          <p:cNvSpPr txBox="1"/>
          <p:nvPr/>
        </p:nvSpPr>
        <p:spPr>
          <a:xfrm>
            <a:off x="234884" y="1442638"/>
            <a:ext cx="5495356" cy="3599323"/>
          </a:xfrm>
          <a:prstGeom prst="rect">
            <a:avLst/>
          </a:prstGeom>
        </p:spPr>
        <p:txBody>
          <a:bodyPr lIns="91440" tIns="45720" rIns="91440" bIns="45720" anchor="t"/>
          <a:lstStyle>
            <a:lvl1pPr marL="228600" indent="-228600" algn="l" defTabSz="609600" rtl="0" eaLnBrk="1" latinLnBrk="0" hangingPunct="1">
              <a:spcBef>
                <a:spcPct val="20000"/>
              </a:spcBef>
              <a:buFont typeface="Arial" panose="020B0604020202020204" pitchFamily="34" charset="0"/>
              <a:buChar char="•"/>
              <a:defRPr sz="2135" kern="1200">
                <a:solidFill>
                  <a:schemeClr val="tx1"/>
                </a:solidFill>
                <a:latin typeface="+mn-lt"/>
                <a:ea typeface="+mn-ea"/>
                <a:cs typeface="+mn-cs"/>
              </a:defRPr>
            </a:lvl1pPr>
            <a:lvl2pPr marL="495300" indent="-190500" algn="l" defTabSz="609600" rtl="0" eaLnBrk="1" latinLnBrk="0" hangingPunct="1">
              <a:spcBef>
                <a:spcPct val="20000"/>
              </a:spcBef>
              <a:buFont typeface="Arial" panose="020B0604020202020204" pitchFamily="34" charset="0"/>
              <a:buChar char="–"/>
              <a:defRPr sz="1865" kern="1200">
                <a:solidFill>
                  <a:schemeClr val="tx1"/>
                </a:solidFill>
                <a:latin typeface="+mn-lt"/>
                <a:ea typeface="+mn-ea"/>
                <a:cs typeface="+mn-cs"/>
              </a:defRPr>
            </a:lvl2pPr>
            <a:lvl3pPr marL="762000" indent="-152400" algn="l" defTabSz="6096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066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4pPr>
            <a:lvl5pPr marL="13716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5pPr>
            <a:lvl6pPr marL="16764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6pPr>
            <a:lvl7pPr marL="19812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7pPr>
            <a:lvl8pPr marL="22860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8pPr>
            <a:lvl9pPr marL="2590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9pPr>
          </a:lstStyle>
          <a:p>
            <a:pPr>
              <a:lnSpc>
                <a:spcPct val="107000"/>
              </a:lnSpc>
            </a:pPr>
            <a:r>
              <a:rPr lang="en-IN" sz="1800" kern="100">
                <a:effectLst/>
                <a:ea typeface="Aptos" charset="0"/>
                <a:cs typeface="Arial" panose="020B0604020202020204" pitchFamily="34" charset="0"/>
              </a:rPr>
              <a:t>Represents one of two built-in values: True or False.</a:t>
            </a:r>
          </a:p>
          <a:p>
            <a:pPr>
              <a:lnSpc>
                <a:spcPct val="107000"/>
              </a:lnSpc>
            </a:pPr>
            <a:r>
              <a:rPr lang="en-IN" sz="1800" kern="100">
                <a:effectLst/>
                <a:ea typeface="Aptos" charset="0"/>
                <a:cs typeface="Arial" panose="020B0604020202020204" pitchFamily="34" charset="0"/>
              </a:rPr>
              <a:t>Represented by the bool class.</a:t>
            </a:r>
          </a:p>
          <a:p>
            <a:pPr>
              <a:lnSpc>
                <a:spcPct val="107000"/>
              </a:lnSpc>
            </a:pPr>
            <a:endParaRPr lang="en-IN" sz="1800" kern="100">
              <a:effectLst/>
              <a:ea typeface="Aptos" charset="0"/>
              <a:cs typeface="Arial" panose="020B0604020202020204" pitchFamily="34" charset="0"/>
            </a:endParaRPr>
          </a:p>
          <a:p>
            <a:pPr marL="0" indent="0">
              <a:lnSpc>
                <a:spcPct val="107000"/>
              </a:lnSpc>
              <a:buNone/>
            </a:pPr>
            <a:r>
              <a:rPr lang="en-IN" sz="1800" b="1" kern="100">
                <a:effectLst/>
                <a:ea typeface="Aptos" charset="0"/>
                <a:cs typeface="Arial" panose="020B0604020202020204" pitchFamily="34" charset="0"/>
              </a:rPr>
              <a:t>Note:</a:t>
            </a:r>
            <a:endParaRPr lang="en-IN" sz="1800" kern="100">
              <a:effectLst/>
              <a:ea typeface="Aptos" charset="0"/>
              <a:cs typeface="Arial" panose="020B0604020202020204" pitchFamily="34" charset="0"/>
            </a:endParaRPr>
          </a:p>
          <a:p>
            <a:pPr marL="476250" indent="-285750">
              <a:lnSpc>
                <a:spcPct val="107000"/>
              </a:lnSpc>
            </a:pPr>
            <a:r>
              <a:rPr lang="en-IN" sz="1800" kern="100">
                <a:effectLst/>
                <a:ea typeface="Aptos" charset="0"/>
                <a:cs typeface="Arial" panose="020B0604020202020204" pitchFamily="34" charset="0"/>
              </a:rPr>
              <a:t>Use capital T for True and capital F for False.</a:t>
            </a:r>
          </a:p>
          <a:p>
            <a:pPr marL="476250" indent="-285750">
              <a:lnSpc>
                <a:spcPct val="107000"/>
              </a:lnSpc>
              <a:spcAft>
                <a:spcPts val="800"/>
              </a:spcAft>
            </a:pPr>
            <a:r>
              <a:rPr lang="en-IN" sz="1800" kern="100">
                <a:effectLst/>
                <a:ea typeface="Aptos" charset="0"/>
                <a:cs typeface="Arial" panose="020B0604020202020204" pitchFamily="34" charset="0"/>
              </a:rPr>
              <a:t>Lowercase true and false will result in an error.</a:t>
            </a:r>
          </a:p>
        </p:txBody>
      </p:sp>
      <p:pic>
        <p:nvPicPr>
          <p:cNvPr id="8" name="Picture 7" descr="A group of black text&#10;&#10;Description automatically generated"/>
          <p:cNvPicPr>
            <a:picLocks noChangeAspect="1"/>
          </p:cNvPicPr>
          <p:nvPr/>
        </p:nvPicPr>
        <p:blipFill>
          <a:blip r:embed="rId3"/>
          <a:stretch>
            <a:fillRect/>
          </a:stretch>
        </p:blipFill>
        <p:spPr>
          <a:xfrm>
            <a:off x="7652348" y="1740887"/>
            <a:ext cx="2362200" cy="1009650"/>
          </a:xfrm>
          <a:prstGeom prst="rect">
            <a:avLst/>
          </a:prstGeom>
        </p:spPr>
      </p:pic>
      <p:pic>
        <p:nvPicPr>
          <p:cNvPr id="9" name="Picture 8" descr="A screen shot of a computer code&#10;&#10;Description automatically generated"/>
          <p:cNvPicPr>
            <a:picLocks noChangeAspect="1"/>
          </p:cNvPicPr>
          <p:nvPr/>
        </p:nvPicPr>
        <p:blipFill>
          <a:blip r:embed="rId4"/>
          <a:stretch>
            <a:fillRect/>
          </a:stretch>
        </p:blipFill>
        <p:spPr>
          <a:xfrm>
            <a:off x="7652348" y="3242299"/>
            <a:ext cx="2914650" cy="23526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p:nvPr/>
        </p:nvSpPr>
        <p:spPr>
          <a:xfrm>
            <a:off x="222884" y="814560"/>
            <a:ext cx="11621054" cy="654050"/>
          </a:xfrm>
          <a:prstGeom prst="rect">
            <a:avLst/>
          </a:prstGeom>
        </p:spPr>
        <p:txBody>
          <a:bodyPr anchor="ctr"/>
          <a:lstStyle>
            <a:lvl1pPr algn="ctr" defTabSz="609600" rtl="0" eaLnBrk="1" latinLnBrk="0" hangingPunct="1">
              <a:spcBef>
                <a:spcPct val="0"/>
              </a:spcBef>
              <a:buNone/>
              <a:defRPr sz="2935" kern="1200">
                <a:solidFill>
                  <a:schemeClr val="tx1"/>
                </a:solidFill>
                <a:latin typeface="+mj-lt"/>
                <a:ea typeface="+mj-ea"/>
                <a:cs typeface="+mj-cs"/>
              </a:defRPr>
            </a:lvl1pPr>
          </a:lstStyle>
          <a:p>
            <a:pPr algn="l"/>
            <a:r>
              <a:rPr lang="en-US" sz="2000" b="1">
                <a:solidFill>
                  <a:srgbClr val="002060"/>
                </a:solidFill>
                <a:latin typeface="+mn-lt"/>
                <a:cs typeface="Arial" panose="020B0604020202020204" pitchFamily="34" charset="0"/>
              </a:rPr>
              <a:t>Sequence Data Types</a:t>
            </a:r>
          </a:p>
        </p:txBody>
      </p:sp>
      <p:sp>
        <p:nvSpPr>
          <p:cNvPr id="2" name="Text Placeholder 4"/>
          <p:cNvSpPr txBox="1"/>
          <p:nvPr/>
        </p:nvSpPr>
        <p:spPr>
          <a:xfrm>
            <a:off x="222884" y="1468610"/>
            <a:ext cx="5495356" cy="3599323"/>
          </a:xfrm>
          <a:prstGeom prst="rect">
            <a:avLst/>
          </a:prstGeom>
        </p:spPr>
        <p:txBody>
          <a:bodyPr lIns="91440" tIns="45720" rIns="91440" bIns="45720" anchor="t"/>
          <a:lstStyle>
            <a:lvl1pPr marL="228600" indent="-228600" algn="l" defTabSz="609600" rtl="0" eaLnBrk="1" latinLnBrk="0" hangingPunct="1">
              <a:spcBef>
                <a:spcPct val="20000"/>
              </a:spcBef>
              <a:buFont typeface="Arial" panose="020B0604020202020204" pitchFamily="34" charset="0"/>
              <a:buChar char="•"/>
              <a:defRPr sz="2135" kern="1200">
                <a:solidFill>
                  <a:schemeClr val="tx1"/>
                </a:solidFill>
                <a:latin typeface="+mn-lt"/>
                <a:ea typeface="+mn-ea"/>
                <a:cs typeface="+mn-cs"/>
              </a:defRPr>
            </a:lvl1pPr>
            <a:lvl2pPr marL="495300" indent="-190500" algn="l" defTabSz="609600" rtl="0" eaLnBrk="1" latinLnBrk="0" hangingPunct="1">
              <a:spcBef>
                <a:spcPct val="20000"/>
              </a:spcBef>
              <a:buFont typeface="Arial" panose="020B0604020202020204" pitchFamily="34" charset="0"/>
              <a:buChar char="–"/>
              <a:defRPr sz="1865" kern="1200">
                <a:solidFill>
                  <a:schemeClr val="tx1"/>
                </a:solidFill>
                <a:latin typeface="+mn-lt"/>
                <a:ea typeface="+mn-ea"/>
                <a:cs typeface="+mn-cs"/>
              </a:defRPr>
            </a:lvl2pPr>
            <a:lvl3pPr marL="762000" indent="-152400" algn="l" defTabSz="6096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066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4pPr>
            <a:lvl5pPr marL="13716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5pPr>
            <a:lvl6pPr marL="16764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6pPr>
            <a:lvl7pPr marL="19812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7pPr>
            <a:lvl8pPr marL="22860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8pPr>
            <a:lvl9pPr marL="2590800" indent="-152400" algn="l" defTabSz="609600" rtl="0" eaLnBrk="1" latinLnBrk="0" hangingPunct="1">
              <a:spcBef>
                <a:spcPct val="20000"/>
              </a:spcBef>
              <a:buFont typeface="Arial" panose="020B0604020202020204" pitchFamily="34" charset="0"/>
              <a:buChar char="•"/>
              <a:defRPr sz="1335" kern="1200">
                <a:solidFill>
                  <a:schemeClr val="tx1"/>
                </a:solidFill>
                <a:latin typeface="+mn-lt"/>
                <a:ea typeface="+mn-ea"/>
                <a:cs typeface="+mn-cs"/>
              </a:defRPr>
            </a:lvl9pPr>
          </a:lstStyle>
          <a:p>
            <a:pPr marL="285750" indent="-285750">
              <a:lnSpc>
                <a:spcPct val="107000"/>
              </a:lnSpc>
              <a:spcAft>
                <a:spcPts val="800"/>
              </a:spcAft>
              <a:buFont typeface="Arial" panose="020B0604020202020204" pitchFamily="34" charset="0"/>
              <a:buChar char="•"/>
            </a:pPr>
            <a:r>
              <a:rPr lang="en-US" sz="1800" kern="100" dirty="0">
                <a:effectLst/>
                <a:latin typeface="Aptos" charset="0"/>
                <a:ea typeface="Aptos" charset="0"/>
                <a:cs typeface="Times New Roman" panose="02020603050405020304" pitchFamily="18" charset="0"/>
              </a:rPr>
              <a:t>Ordered collection of similar or different types of data.</a:t>
            </a:r>
          </a:p>
          <a:p>
            <a:pPr marL="285750" indent="-285750">
              <a:lnSpc>
                <a:spcPct val="107000"/>
              </a:lnSpc>
              <a:spcAft>
                <a:spcPts val="800"/>
              </a:spcAft>
              <a:buFont typeface="Arial" panose="020B0604020202020204" pitchFamily="34" charset="0"/>
              <a:buChar char="•"/>
            </a:pPr>
            <a:r>
              <a:rPr lang="en-US" sz="1800" kern="100" dirty="0">
                <a:effectLst/>
                <a:latin typeface="Aptos" charset="0"/>
                <a:ea typeface="Aptos" charset="0"/>
                <a:cs typeface="Times New Roman" panose="02020603050405020304" pitchFamily="18" charset="0"/>
              </a:rPr>
              <a:t>Stores multiple values in an organized and efficient manner.</a:t>
            </a:r>
          </a:p>
          <a:p>
            <a:pPr marL="742950" lvl="1" indent="-285750">
              <a:lnSpc>
                <a:spcPct val="107000"/>
              </a:lnSpc>
              <a:spcAft>
                <a:spcPts val="800"/>
              </a:spcAft>
              <a:buFont typeface="Arial" panose="020B0604020202020204" pitchFamily="34" charset="0"/>
              <a:buChar char="•"/>
            </a:pPr>
            <a:r>
              <a:rPr lang="en-US" sz="1800" kern="100" dirty="0">
                <a:effectLst/>
                <a:latin typeface="Aptos" charset="0"/>
                <a:ea typeface="Aptos" charset="0"/>
                <a:cs typeface="Times New Roman" panose="02020603050405020304" pitchFamily="18" charset="0"/>
              </a:rPr>
              <a:t>String</a:t>
            </a:r>
          </a:p>
        </p:txBody>
      </p:sp>
      <p:pic>
        <p:nvPicPr>
          <p:cNvPr id="8" name="Picture 7" descr="A diagram of a structure&#10;&#10;Description automatically generated">
            <a:extLst>
              <a:ext uri="{FF2B5EF4-FFF2-40B4-BE49-F238E27FC236}">
                <a16:creationId xmlns:a16="http://schemas.microsoft.com/office/drawing/2014/main" id="{A3968674-F01A-141B-E480-C08DFDA9EE1D}"/>
              </a:ext>
            </a:extLst>
          </p:cNvPr>
          <p:cNvPicPr>
            <a:picLocks noChangeAspect="1"/>
          </p:cNvPicPr>
          <p:nvPr/>
        </p:nvPicPr>
        <p:blipFill>
          <a:blip r:embed="rId3"/>
          <a:stretch>
            <a:fillRect/>
          </a:stretch>
        </p:blipFill>
        <p:spPr>
          <a:xfrm>
            <a:off x="7702171" y="2123666"/>
            <a:ext cx="3529292" cy="324354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45C9D4C-A491-663B-7329-E02D36EFA7C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894DCC-3506-7EAB-062F-69CF07952B34}"/>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0EDAA688-C45C-6F6A-9F97-5D6714B965DF}"/>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4C04AA1D-6A01-4A4E-F2CC-452E9487CFE8}"/>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0"/>
              </a:spcBef>
              <a:buSzPct val="100000"/>
            </a:pPr>
            <a:r>
              <a:rPr lang="en-US" sz="1800" dirty="0"/>
              <a:t>Basic operations of Python Programming</a:t>
            </a:r>
          </a:p>
        </p:txBody>
      </p:sp>
      <p:sp>
        <p:nvSpPr>
          <p:cNvPr id="10" name="Title 3">
            <a:extLst>
              <a:ext uri="{FF2B5EF4-FFF2-40B4-BE49-F238E27FC236}">
                <a16:creationId xmlns:a16="http://schemas.microsoft.com/office/drawing/2014/main" id="{F29BD9FC-146F-9E73-D662-A7317C6A036D}"/>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1F33439C-B6B7-1155-5169-A63EBA995597}"/>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2</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829C2FFC-E19E-32D3-F131-B49408B7F712}"/>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2368964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8BC73F-D261-2615-AF74-5F291B519F28}"/>
              </a:ext>
            </a:extLst>
          </p:cNvPr>
          <p:cNvSpPr txBox="1"/>
          <p:nvPr/>
        </p:nvSpPr>
        <p:spPr>
          <a:xfrm>
            <a:off x="241588" y="937553"/>
            <a:ext cx="6115050" cy="400110"/>
          </a:xfrm>
          <a:prstGeom prst="rect">
            <a:avLst/>
          </a:prstGeom>
          <a:noFill/>
        </p:spPr>
        <p:txBody>
          <a:bodyPr wrap="square">
            <a:spAutoFit/>
          </a:bodyPr>
          <a:lstStyle/>
          <a:p>
            <a:r>
              <a:rPr lang="en-US" sz="2000" b="1">
                <a:solidFill>
                  <a:srgbClr val="002060"/>
                </a:solidFill>
                <a:latin typeface="Arial" panose="020B0604020202020204" pitchFamily="34" charset="0"/>
                <a:ea typeface="+mj-ea"/>
                <a:cs typeface="Arial" panose="020B0604020202020204" pitchFamily="34" charset="0"/>
              </a:rPr>
              <a:t>Conditional Statements in Python</a:t>
            </a:r>
            <a:endParaRPr lang="en-IN" sz="2000" b="1">
              <a:solidFill>
                <a:srgbClr val="002060"/>
              </a:solidFill>
              <a:latin typeface="Arial" panose="020B0604020202020204" pitchFamily="34" charset="0"/>
              <a:ea typeface="+mj-ea"/>
              <a:cs typeface="Arial" panose="020B0604020202020204" pitchFamily="34" charset="0"/>
            </a:endParaRPr>
          </a:p>
        </p:txBody>
      </p:sp>
      <p:sp>
        <p:nvSpPr>
          <p:cNvPr id="9" name="TextBox 8">
            <a:extLst>
              <a:ext uri="{FF2B5EF4-FFF2-40B4-BE49-F238E27FC236}">
                <a16:creationId xmlns:a16="http://schemas.microsoft.com/office/drawing/2014/main" id="{A8BA8C29-7D25-7312-F1DB-9CCBDA1A5948}"/>
              </a:ext>
            </a:extLst>
          </p:cNvPr>
          <p:cNvSpPr txBox="1"/>
          <p:nvPr/>
        </p:nvSpPr>
        <p:spPr>
          <a:xfrm>
            <a:off x="241588" y="1337663"/>
            <a:ext cx="10596129" cy="3226524"/>
          </a:xfrm>
          <a:prstGeom prst="rect">
            <a:avLst/>
          </a:prstGeom>
          <a:noFill/>
        </p:spPr>
        <p:txBody>
          <a:bodyPr wrap="square" lIns="91440" tIns="45720" rIns="91440" bIns="45720" anchor="t">
            <a:spAutoFit/>
          </a:bodyPr>
          <a:lstStyle/>
          <a:p>
            <a:pPr algn="just">
              <a:lnSpc>
                <a:spcPct val="150000"/>
              </a:lnSpc>
            </a:pPr>
            <a:r>
              <a:rPr lang="en-IN" sz="1800">
                <a:latin typeface="Arial" panose="020B0604020202020204" pitchFamily="34" charset="0"/>
                <a:cs typeface="Arial" panose="020B0604020202020204" pitchFamily="34" charset="0"/>
              </a:rPr>
              <a:t>Conditional statements in Python allow you to make decisions in your code based on specific conditions. They check if a condition is True or False and execute code accordingly.</a:t>
            </a:r>
          </a:p>
          <a:p>
            <a:pPr algn="l">
              <a:lnSpc>
                <a:spcPct val="150000"/>
              </a:lnSpc>
            </a:pPr>
            <a:endParaRPr lang="en-US" sz="1800" b="0" i="0">
              <a:effectLst/>
              <a:highlight>
                <a:srgbClr val="FFFFFF"/>
              </a:highlight>
              <a:latin typeface="Arial" panose="020B0604020202020204" pitchFamily="34" charset="0"/>
              <a:cs typeface="Arial" panose="020B0604020202020204" pitchFamily="34" charset="0"/>
            </a:endParaRPr>
          </a:p>
          <a:p>
            <a:pPr>
              <a:lnSpc>
                <a:spcPct val="150000"/>
              </a:lnSpc>
            </a:pPr>
            <a:r>
              <a:rPr lang="en-US" sz="1800">
                <a:latin typeface="Arial" panose="020B0604020202020204" pitchFamily="34" charset="0"/>
                <a:cs typeface="Arial" panose="020B0604020202020204" pitchFamily="34" charset="0"/>
              </a:rPr>
              <a:t>The main types of conditional statements in Python are:</a:t>
            </a:r>
          </a:p>
          <a:p>
            <a:pPr marL="285750" lvl="1" indent="-285750">
              <a:buFont typeface="Arial" panose="020B0604020202020204" pitchFamily="34" charset="0"/>
              <a:buChar char="•"/>
            </a:pPr>
            <a:r>
              <a:rPr lang="en-US" sz="1800">
                <a:latin typeface="Arial"/>
                <a:ea typeface="+mn-lt"/>
                <a:cs typeface="+mn-lt"/>
              </a:rPr>
              <a:t>if statement  </a:t>
            </a:r>
          </a:p>
          <a:p>
            <a:pPr marL="285750" lvl="1" indent="-285750">
              <a:buFont typeface="Arial" panose="020B0604020202020204" pitchFamily="34" charset="0"/>
              <a:buChar char="•"/>
            </a:pPr>
            <a:r>
              <a:rPr lang="en-US" sz="1800">
                <a:latin typeface="Arial"/>
                <a:ea typeface="+mn-lt"/>
                <a:cs typeface="+mn-lt"/>
              </a:rPr>
              <a:t>if-else statement  </a:t>
            </a:r>
            <a:endParaRPr lang="en-US" sz="1800">
              <a:latin typeface="Arial"/>
              <a:cs typeface="Arial"/>
            </a:endParaRPr>
          </a:p>
          <a:p>
            <a:pPr marL="285750" lvl="1" indent="-285750">
              <a:buFont typeface="Arial" panose="020B0604020202020204" pitchFamily="34" charset="0"/>
              <a:buChar char="•"/>
            </a:pPr>
            <a:r>
              <a:rPr lang="en-US" sz="1800">
                <a:latin typeface="Arial"/>
                <a:ea typeface="+mn-lt"/>
                <a:cs typeface="+mn-lt"/>
              </a:rPr>
              <a:t>if-</a:t>
            </a:r>
            <a:r>
              <a:rPr lang="en-US" sz="1800" err="1">
                <a:latin typeface="Arial"/>
                <a:ea typeface="+mn-lt"/>
                <a:cs typeface="+mn-lt"/>
              </a:rPr>
              <a:t>elif</a:t>
            </a:r>
            <a:r>
              <a:rPr lang="en-US" sz="1800">
                <a:latin typeface="Arial"/>
                <a:ea typeface="+mn-lt"/>
                <a:cs typeface="+mn-lt"/>
              </a:rPr>
              <a:t>-else statement  </a:t>
            </a:r>
            <a:endParaRPr lang="en-US" sz="1800">
              <a:latin typeface="Arial"/>
              <a:cs typeface="Arial"/>
            </a:endParaRPr>
          </a:p>
          <a:p>
            <a:pPr marL="285750" lvl="1" indent="-285750">
              <a:buFont typeface="Arial" panose="020B0604020202020204" pitchFamily="34" charset="0"/>
              <a:buChar char="•"/>
            </a:pPr>
            <a:r>
              <a:rPr lang="en-US" sz="1800">
                <a:latin typeface="Arial"/>
                <a:ea typeface="+mn-lt"/>
                <a:cs typeface="+mn-lt"/>
              </a:rPr>
              <a:t>nested if statement</a:t>
            </a:r>
          </a:p>
          <a:p>
            <a:pPr lvl="1">
              <a:lnSpc>
                <a:spcPct val="150000"/>
              </a:lnSpc>
            </a:pPr>
            <a:endParaRPr 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6399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8BC73F-D261-2615-AF74-5F291B519F28}"/>
              </a:ext>
            </a:extLst>
          </p:cNvPr>
          <p:cNvSpPr txBox="1"/>
          <p:nvPr/>
        </p:nvSpPr>
        <p:spPr>
          <a:xfrm>
            <a:off x="226348" y="952793"/>
            <a:ext cx="6115050" cy="400110"/>
          </a:xfrm>
          <a:prstGeom prst="rect">
            <a:avLst/>
          </a:prstGeom>
          <a:noFill/>
        </p:spPr>
        <p:txBody>
          <a:bodyPr wrap="square">
            <a:spAutoFit/>
          </a:bodyPr>
          <a:lstStyle/>
          <a:p>
            <a:r>
              <a:rPr lang="en-IN" sz="2000" b="1">
                <a:solidFill>
                  <a:srgbClr val="002060"/>
                </a:solidFill>
                <a:latin typeface="Arial" panose="020B0604020202020204" pitchFamily="34" charset="0"/>
                <a:ea typeface="+mj-ea"/>
                <a:cs typeface="Arial" panose="020B0604020202020204" pitchFamily="34" charset="0"/>
              </a:rPr>
              <a:t>Python if Statement</a:t>
            </a:r>
          </a:p>
        </p:txBody>
      </p:sp>
      <p:sp>
        <p:nvSpPr>
          <p:cNvPr id="12" name="TextBox 11">
            <a:extLst>
              <a:ext uri="{FF2B5EF4-FFF2-40B4-BE49-F238E27FC236}">
                <a16:creationId xmlns:a16="http://schemas.microsoft.com/office/drawing/2014/main" id="{C5C017BA-30E1-FB92-A398-8E6388C149CB}"/>
              </a:ext>
            </a:extLst>
          </p:cNvPr>
          <p:cNvSpPr txBox="1"/>
          <p:nvPr/>
        </p:nvSpPr>
        <p:spPr>
          <a:xfrm>
            <a:off x="279527" y="2009226"/>
            <a:ext cx="6115050" cy="923330"/>
          </a:xfrm>
          <a:prstGeom prst="rect">
            <a:avLst/>
          </a:prstGeom>
          <a:noFill/>
        </p:spPr>
        <p:txBody>
          <a:bodyPr wrap="square">
            <a:spAutoFit/>
          </a:bodyPr>
          <a:lstStyle/>
          <a:p>
            <a:r>
              <a:rPr lang="en-IN" sz="1800" b="1"/>
              <a:t>Syntax</a:t>
            </a:r>
          </a:p>
          <a:p>
            <a:r>
              <a:rPr lang="en-IN" sz="1800"/>
              <a:t>if condition:</a:t>
            </a:r>
          </a:p>
          <a:p>
            <a:r>
              <a:rPr lang="en-IN" sz="1800"/>
              <a:t>    # body of if statement</a:t>
            </a:r>
          </a:p>
        </p:txBody>
      </p:sp>
      <p:pic>
        <p:nvPicPr>
          <p:cNvPr id="14" name="Picture 13">
            <a:extLst>
              <a:ext uri="{FF2B5EF4-FFF2-40B4-BE49-F238E27FC236}">
                <a16:creationId xmlns:a16="http://schemas.microsoft.com/office/drawing/2014/main" id="{DFA3CC05-4694-7DDE-5878-2266AA3AA00A}"/>
              </a:ext>
            </a:extLst>
          </p:cNvPr>
          <p:cNvPicPr>
            <a:picLocks noChangeAspect="1"/>
          </p:cNvPicPr>
          <p:nvPr/>
        </p:nvPicPr>
        <p:blipFill>
          <a:blip r:embed="rId3"/>
          <a:stretch>
            <a:fillRect/>
          </a:stretch>
        </p:blipFill>
        <p:spPr>
          <a:xfrm>
            <a:off x="880343" y="3213340"/>
            <a:ext cx="5809689" cy="2284393"/>
          </a:xfrm>
          <a:prstGeom prst="rect">
            <a:avLst/>
          </a:prstGeom>
        </p:spPr>
      </p:pic>
      <p:sp>
        <p:nvSpPr>
          <p:cNvPr id="16" name="TextBox 15">
            <a:extLst>
              <a:ext uri="{FF2B5EF4-FFF2-40B4-BE49-F238E27FC236}">
                <a16:creationId xmlns:a16="http://schemas.microsoft.com/office/drawing/2014/main" id="{BEEF81FA-85A1-0460-85C2-FB1D44C0D847}"/>
              </a:ext>
            </a:extLst>
          </p:cNvPr>
          <p:cNvSpPr txBox="1"/>
          <p:nvPr/>
        </p:nvSpPr>
        <p:spPr>
          <a:xfrm>
            <a:off x="204174" y="1431520"/>
            <a:ext cx="7620552" cy="369332"/>
          </a:xfrm>
          <a:prstGeom prst="rect">
            <a:avLst/>
          </a:prstGeom>
          <a:noFill/>
        </p:spPr>
        <p:txBody>
          <a:bodyPr wrap="square">
            <a:spAutoFit/>
          </a:bodyPr>
          <a:lstStyle/>
          <a:p>
            <a:r>
              <a:rPr lang="en-IN" sz="1800"/>
              <a:t>These conditional tasks can be achieved using the if statement</a:t>
            </a:r>
          </a:p>
        </p:txBody>
      </p:sp>
      <p:pic>
        <p:nvPicPr>
          <p:cNvPr id="7" name="Picture 6">
            <a:extLst>
              <a:ext uri="{FF2B5EF4-FFF2-40B4-BE49-F238E27FC236}">
                <a16:creationId xmlns:a16="http://schemas.microsoft.com/office/drawing/2014/main" id="{5B7A9710-E499-79BB-A0E9-31083DD0F68F}"/>
              </a:ext>
            </a:extLst>
          </p:cNvPr>
          <p:cNvPicPr>
            <a:picLocks noChangeAspect="1"/>
          </p:cNvPicPr>
          <p:nvPr/>
        </p:nvPicPr>
        <p:blipFill>
          <a:blip r:embed="rId4"/>
          <a:stretch>
            <a:fillRect/>
          </a:stretch>
        </p:blipFill>
        <p:spPr>
          <a:xfrm>
            <a:off x="8342712" y="828312"/>
            <a:ext cx="2619741" cy="5201376"/>
          </a:xfrm>
          <a:prstGeom prst="rect">
            <a:avLst/>
          </a:prstGeom>
          <a:ln>
            <a:noFill/>
          </a:ln>
          <a:effectLst>
            <a:outerShdw blurRad="292100" dist="139700" dir="2700000" algn="tl" rotWithShape="0">
              <a:srgbClr val="333333">
                <a:alpha val="65000"/>
              </a:srgbClr>
            </a:outerShdw>
          </a:effectLst>
        </p:spPr>
      </p:pic>
      <p:grpSp>
        <p:nvGrpSpPr>
          <p:cNvPr id="5" name="Group 4">
            <a:extLst>
              <a:ext uri="{FF2B5EF4-FFF2-40B4-BE49-F238E27FC236}">
                <a16:creationId xmlns:a16="http://schemas.microsoft.com/office/drawing/2014/main" id="{09106052-330E-A7F7-0C13-42F92F5D152C}"/>
              </a:ext>
            </a:extLst>
          </p:cNvPr>
          <p:cNvGrpSpPr/>
          <p:nvPr/>
        </p:nvGrpSpPr>
        <p:grpSpPr>
          <a:xfrm>
            <a:off x="0" y="6055360"/>
            <a:ext cx="12192000" cy="356968"/>
            <a:chOff x="0" y="6055360"/>
            <a:chExt cx="12192000" cy="356968"/>
          </a:xfrm>
        </p:grpSpPr>
        <p:sp>
          <p:nvSpPr>
            <p:cNvPr id="8" name="TextBox 7">
              <a:extLst>
                <a:ext uri="{FF2B5EF4-FFF2-40B4-BE49-F238E27FC236}">
                  <a16:creationId xmlns:a16="http://schemas.microsoft.com/office/drawing/2014/main" id="{83DA5A50-9C24-F83E-1801-08D68A09C50A}"/>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0" name="TextBox 9">
              <a:extLst>
                <a:ext uri="{FF2B5EF4-FFF2-40B4-BE49-F238E27FC236}">
                  <a16:creationId xmlns:a16="http://schemas.microsoft.com/office/drawing/2014/main" id="{8158F7E3-B7E8-B310-D473-F54F87D7E5F5}"/>
                </a:ext>
              </a:extLst>
            </p:cNvPr>
            <p:cNvSpPr txBox="1"/>
            <p:nvPr/>
          </p:nvSpPr>
          <p:spPr>
            <a:xfrm>
              <a:off x="880529" y="6135329"/>
              <a:ext cx="6806146" cy="276999"/>
            </a:xfrm>
            <a:prstGeom prst="rect">
              <a:avLst/>
            </a:prstGeom>
            <a:noFill/>
          </p:spPr>
          <p:txBody>
            <a:bodyPr wrap="square" rtlCol="0">
              <a:spAutoFit/>
            </a:bodyPr>
            <a:lstStyle/>
            <a:p>
              <a:pPr>
                <a:spcAft>
                  <a:spcPts val="800"/>
                </a:spcAft>
              </a:pPr>
              <a:r>
                <a:rPr lang="en-IN" sz="1200">
                  <a:solidFill>
                    <a:srgbClr val="0000FF"/>
                  </a:solidFill>
                  <a:latin typeface="+mn-lt"/>
                </a:rPr>
                <a:t>https://www.toppr.com/ </a:t>
              </a:r>
            </a:p>
          </p:txBody>
        </p:sp>
        <p:cxnSp>
          <p:nvCxnSpPr>
            <p:cNvPr id="11" name="Straight Connector 10">
              <a:extLst>
                <a:ext uri="{FF2B5EF4-FFF2-40B4-BE49-F238E27FC236}">
                  <a16:creationId xmlns:a16="http://schemas.microsoft.com/office/drawing/2014/main" id="{082285A4-D53E-263A-CE71-21D521F855A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2523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B78B15-B64D-3CE6-B800-DAAF78304406}"/>
              </a:ext>
            </a:extLst>
          </p:cNvPr>
          <p:cNvSpPr txBox="1"/>
          <p:nvPr/>
        </p:nvSpPr>
        <p:spPr>
          <a:xfrm>
            <a:off x="243604" y="984388"/>
            <a:ext cx="6115050" cy="400110"/>
          </a:xfrm>
          <a:prstGeom prst="rect">
            <a:avLst/>
          </a:prstGeom>
          <a:noFill/>
        </p:spPr>
        <p:txBody>
          <a:bodyPr wrap="square">
            <a:spAutoFit/>
          </a:bodyPr>
          <a:lstStyle/>
          <a:p>
            <a:r>
              <a:rPr lang="en-IN" sz="2000" b="1">
                <a:solidFill>
                  <a:srgbClr val="002060"/>
                </a:solidFill>
                <a:latin typeface="Arial" panose="020B0604020202020204" pitchFamily="34" charset="0"/>
                <a:ea typeface="+mj-ea"/>
                <a:cs typeface="Arial" panose="020B0604020202020204" pitchFamily="34" charset="0"/>
              </a:rPr>
              <a:t>Python if...else Statement</a:t>
            </a:r>
          </a:p>
        </p:txBody>
      </p:sp>
      <p:sp>
        <p:nvSpPr>
          <p:cNvPr id="10" name="TextBox 9">
            <a:extLst>
              <a:ext uri="{FF2B5EF4-FFF2-40B4-BE49-F238E27FC236}">
                <a16:creationId xmlns:a16="http://schemas.microsoft.com/office/drawing/2014/main" id="{720F33EB-18D5-0820-CA5B-EBE449A5F092}"/>
              </a:ext>
            </a:extLst>
          </p:cNvPr>
          <p:cNvSpPr txBox="1"/>
          <p:nvPr/>
        </p:nvSpPr>
        <p:spPr>
          <a:xfrm>
            <a:off x="304800" y="1464705"/>
            <a:ext cx="6115050" cy="3139321"/>
          </a:xfrm>
          <a:prstGeom prst="rect">
            <a:avLst/>
          </a:prstGeom>
          <a:noFill/>
        </p:spPr>
        <p:txBody>
          <a:bodyPr wrap="square">
            <a:spAutoFit/>
          </a:bodyPr>
          <a:lstStyle/>
          <a:p>
            <a:r>
              <a:rPr lang="en-IN" sz="1800"/>
              <a:t>An if statement can have an optional else clause. </a:t>
            </a:r>
          </a:p>
          <a:p>
            <a:r>
              <a:rPr lang="en-IN" sz="1800"/>
              <a:t>The else statement executes only if the condition in the if statement evaluates to False.</a:t>
            </a:r>
          </a:p>
          <a:p>
            <a:endParaRPr lang="en-IN" sz="1800"/>
          </a:p>
          <a:p>
            <a:r>
              <a:rPr lang="en-IN" sz="1800"/>
              <a:t>Syntax</a:t>
            </a:r>
          </a:p>
          <a:p>
            <a:endParaRPr lang="en-IN" sz="1800"/>
          </a:p>
          <a:p>
            <a:r>
              <a:rPr lang="en-IN" sz="1800"/>
              <a:t>if condition:</a:t>
            </a:r>
          </a:p>
          <a:p>
            <a:r>
              <a:rPr lang="en-IN" sz="1800"/>
              <a:t>    # body of if statement</a:t>
            </a:r>
          </a:p>
          <a:p>
            <a:endParaRPr lang="en-IN" sz="1800"/>
          </a:p>
          <a:p>
            <a:r>
              <a:rPr lang="en-IN" sz="1800"/>
              <a:t>else:</a:t>
            </a:r>
          </a:p>
          <a:p>
            <a:r>
              <a:rPr lang="en-IN" sz="1800"/>
              <a:t>    # body of else statement</a:t>
            </a:r>
          </a:p>
        </p:txBody>
      </p:sp>
      <p:pic>
        <p:nvPicPr>
          <p:cNvPr id="7" name="Picture 6">
            <a:extLst>
              <a:ext uri="{FF2B5EF4-FFF2-40B4-BE49-F238E27FC236}">
                <a16:creationId xmlns:a16="http://schemas.microsoft.com/office/drawing/2014/main" id="{6159E886-D9AD-4A4E-51E5-F5EC582A708B}"/>
              </a:ext>
            </a:extLst>
          </p:cNvPr>
          <p:cNvPicPr>
            <a:picLocks noChangeAspect="1"/>
          </p:cNvPicPr>
          <p:nvPr/>
        </p:nvPicPr>
        <p:blipFill>
          <a:blip r:embed="rId3"/>
          <a:stretch>
            <a:fillRect/>
          </a:stretch>
        </p:blipFill>
        <p:spPr>
          <a:xfrm>
            <a:off x="7899344" y="766112"/>
            <a:ext cx="3972479" cy="5258534"/>
          </a:xfrm>
          <a:prstGeom prst="rect">
            <a:avLst/>
          </a:prstGeom>
        </p:spPr>
      </p:pic>
      <p:grpSp>
        <p:nvGrpSpPr>
          <p:cNvPr id="13" name="Group 12">
            <a:extLst>
              <a:ext uri="{FF2B5EF4-FFF2-40B4-BE49-F238E27FC236}">
                <a16:creationId xmlns:a16="http://schemas.microsoft.com/office/drawing/2014/main" id="{63665A75-1A55-A0C4-EC9A-E428888F5618}"/>
              </a:ext>
            </a:extLst>
          </p:cNvPr>
          <p:cNvGrpSpPr/>
          <p:nvPr/>
        </p:nvGrpSpPr>
        <p:grpSpPr>
          <a:xfrm>
            <a:off x="0" y="6055360"/>
            <a:ext cx="12192000" cy="356968"/>
            <a:chOff x="0" y="6055360"/>
            <a:chExt cx="12192000" cy="356968"/>
          </a:xfrm>
        </p:grpSpPr>
        <p:sp>
          <p:nvSpPr>
            <p:cNvPr id="14" name="TextBox 13">
              <a:extLst>
                <a:ext uri="{FF2B5EF4-FFF2-40B4-BE49-F238E27FC236}">
                  <a16:creationId xmlns:a16="http://schemas.microsoft.com/office/drawing/2014/main" id="{5DC163DD-C99D-E39A-362D-166C2B2408E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5" name="TextBox 14">
              <a:extLst>
                <a:ext uri="{FF2B5EF4-FFF2-40B4-BE49-F238E27FC236}">
                  <a16:creationId xmlns:a16="http://schemas.microsoft.com/office/drawing/2014/main" id="{AD989CBE-CDDF-84A0-E0F3-43D2D0FEA946}"/>
                </a:ext>
              </a:extLst>
            </p:cNvPr>
            <p:cNvSpPr txBox="1"/>
            <p:nvPr/>
          </p:nvSpPr>
          <p:spPr>
            <a:xfrm>
              <a:off x="880529" y="6135329"/>
              <a:ext cx="6806146" cy="276999"/>
            </a:xfrm>
            <a:prstGeom prst="rect">
              <a:avLst/>
            </a:prstGeom>
            <a:noFill/>
          </p:spPr>
          <p:txBody>
            <a:bodyPr wrap="square" rtlCol="0">
              <a:spAutoFit/>
            </a:bodyPr>
            <a:lstStyle/>
            <a:p>
              <a:pPr>
                <a:spcAft>
                  <a:spcPts val="800"/>
                </a:spcAft>
              </a:pPr>
              <a:r>
                <a:rPr lang="en-IN" sz="1200">
                  <a:solidFill>
                    <a:srgbClr val="0000FF"/>
                  </a:solidFill>
                  <a:latin typeface="+mn-lt"/>
                </a:rPr>
                <a:t>https://www.toppr.com/ </a:t>
              </a:r>
            </a:p>
          </p:txBody>
        </p:sp>
        <p:cxnSp>
          <p:nvCxnSpPr>
            <p:cNvPr id="16" name="Straight Connector 15">
              <a:extLst>
                <a:ext uri="{FF2B5EF4-FFF2-40B4-BE49-F238E27FC236}">
                  <a16:creationId xmlns:a16="http://schemas.microsoft.com/office/drawing/2014/main" id="{44594A11-ADB1-C65A-E272-75DAB38C46A9}"/>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62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71582"/>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Definition of Iteration</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75200A7-18E1-CA4C-8F79-CA701296CE7A}"/>
              </a:ext>
            </a:extLst>
          </p:cNvPr>
          <p:cNvSpPr txBox="1"/>
          <p:nvPr/>
        </p:nvSpPr>
        <p:spPr>
          <a:xfrm>
            <a:off x="208214" y="1365182"/>
            <a:ext cx="7578933" cy="4611199"/>
          </a:xfrm>
          <a:prstGeom prst="rect">
            <a:avLst/>
          </a:prstGeom>
          <a:noFill/>
        </p:spPr>
        <p:txBody>
          <a:bodyPr wrap="square" lIns="91440" tIns="45720" rIns="91440" bIns="45720" anchor="t">
            <a:spAutoFit/>
          </a:bodyPr>
          <a:lstStyle/>
          <a:p>
            <a:pPr marL="285750" indent="-285750" algn="just">
              <a:lnSpc>
                <a:spcPct val="150000"/>
              </a:lnSpc>
              <a:buFont typeface="Arial" panose="020B0604020202020204" pitchFamily="34" charset="0"/>
              <a:buChar char="•"/>
            </a:pPr>
            <a:r>
              <a:rPr lang="en-US" sz="1800">
                <a:latin typeface="+mj-lt"/>
                <a:cs typeface="Arial"/>
              </a:rPr>
              <a:t>Iteration</a:t>
            </a:r>
            <a:r>
              <a:rPr lang="en-US" sz="1800">
                <a:latin typeface="+mj-lt"/>
                <a:ea typeface="+mn-lt"/>
                <a:cs typeface="+mn-lt"/>
              </a:rPr>
              <a:t>, in programming, is the process of repeating a set of instructions either for a specific number of times or until a particular condition is satisfied. </a:t>
            </a:r>
          </a:p>
          <a:p>
            <a:pPr marL="285750" indent="-285750" algn="just">
              <a:lnSpc>
                <a:spcPct val="150000"/>
              </a:lnSpc>
              <a:buFont typeface="Arial" panose="020B0604020202020204" pitchFamily="34" charset="0"/>
              <a:buChar char="•"/>
            </a:pPr>
            <a:r>
              <a:rPr lang="en-US" sz="1800">
                <a:latin typeface="+mj-lt"/>
                <a:ea typeface="+mn-lt"/>
                <a:cs typeface="+mn-lt"/>
              </a:rPr>
              <a:t>This can be through the use of loops, which execute a block of code repeatedly as long as the condition holds true.</a:t>
            </a:r>
          </a:p>
          <a:p>
            <a:pPr algn="just">
              <a:lnSpc>
                <a:spcPct val="150000"/>
              </a:lnSpc>
            </a:pPr>
            <a:r>
              <a:rPr lang="en-US" sz="1800" b="1">
                <a:latin typeface="+mj-lt"/>
                <a:ea typeface="+mn-lt"/>
                <a:cs typeface="+mn-lt"/>
              </a:rPr>
              <a:t>Importance of Iteration in Executing Repetitive Tasks</a:t>
            </a:r>
          </a:p>
          <a:p>
            <a:pPr marL="285750" indent="-285750" algn="just">
              <a:lnSpc>
                <a:spcPct val="150000"/>
              </a:lnSpc>
              <a:buFont typeface="Arial" panose="020B0604020202020204" pitchFamily="34" charset="0"/>
              <a:buChar char="•"/>
            </a:pPr>
            <a:r>
              <a:rPr lang="en-US" sz="1800" b="0" i="0">
                <a:effectLst/>
                <a:highlight>
                  <a:srgbClr val="FFFFFF"/>
                </a:highlight>
                <a:latin typeface="+mj-lt"/>
              </a:rPr>
              <a:t>Efficiency and Productivity</a:t>
            </a:r>
          </a:p>
          <a:p>
            <a:pPr marL="285750" indent="-285750" algn="just">
              <a:lnSpc>
                <a:spcPct val="150000"/>
              </a:lnSpc>
              <a:buFont typeface="Arial" panose="020B0604020202020204" pitchFamily="34" charset="0"/>
              <a:buChar char="•"/>
            </a:pPr>
            <a:r>
              <a:rPr lang="en-US" sz="1800" b="0" i="0">
                <a:effectLst/>
                <a:highlight>
                  <a:srgbClr val="FFFFFF"/>
                </a:highlight>
                <a:latin typeface="+mj-lt"/>
              </a:rPr>
              <a:t>Handling Large Data Sets</a:t>
            </a:r>
          </a:p>
          <a:p>
            <a:pPr marL="285750" indent="-285750" algn="just">
              <a:lnSpc>
                <a:spcPct val="150000"/>
              </a:lnSpc>
              <a:buFont typeface="Arial" panose="020B0604020202020204" pitchFamily="34" charset="0"/>
              <a:buChar char="•"/>
            </a:pPr>
            <a:r>
              <a:rPr lang="en-US" sz="1800" b="0" i="0">
                <a:effectLst/>
                <a:highlight>
                  <a:srgbClr val="FFFFFF"/>
                </a:highlight>
                <a:latin typeface="+mj-lt"/>
              </a:rPr>
              <a:t>Dynamic and Flexible Code</a:t>
            </a:r>
          </a:p>
          <a:p>
            <a:pPr marL="285750" indent="-285750" algn="just">
              <a:lnSpc>
                <a:spcPct val="150000"/>
              </a:lnSpc>
              <a:buFont typeface="Arial" panose="020B0604020202020204" pitchFamily="34" charset="0"/>
              <a:buChar char="•"/>
            </a:pPr>
            <a:r>
              <a:rPr lang="en-US" sz="1800" b="0" i="0">
                <a:effectLst/>
                <a:highlight>
                  <a:srgbClr val="FFFFFF"/>
                </a:highlight>
                <a:latin typeface="+mj-lt"/>
              </a:rPr>
              <a:t>Automation</a:t>
            </a:r>
          </a:p>
          <a:p>
            <a:pPr marL="285750" indent="-285750" algn="just">
              <a:lnSpc>
                <a:spcPct val="150000"/>
              </a:lnSpc>
              <a:buFont typeface="Arial" panose="020B0604020202020204" pitchFamily="34" charset="0"/>
              <a:buChar char="•"/>
            </a:pPr>
            <a:r>
              <a:rPr lang="en-US" sz="1800" b="0" i="0">
                <a:effectLst/>
                <a:highlight>
                  <a:srgbClr val="FFFFFF"/>
                </a:highlight>
                <a:latin typeface="+mj-lt"/>
              </a:rPr>
              <a:t>Algorithm Implementation</a:t>
            </a:r>
          </a:p>
        </p:txBody>
      </p:sp>
      <p:pic>
        <p:nvPicPr>
          <p:cNvPr id="1026" name="Picture 2" descr="Python: Perform repetitive tasks using Iteration or Loop | Rookie's Lab">
            <a:extLst>
              <a:ext uri="{FF2B5EF4-FFF2-40B4-BE49-F238E27FC236}">
                <a16:creationId xmlns:a16="http://schemas.microsoft.com/office/drawing/2014/main" id="{DDCC280F-4D8A-EC13-45FE-434A286C2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8505" y="1588684"/>
            <a:ext cx="2895600" cy="417195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C38956C-6752-EE9C-1E54-9AC585EA0AF7}"/>
              </a:ext>
            </a:extLst>
          </p:cNvPr>
          <p:cNvGrpSpPr/>
          <p:nvPr/>
        </p:nvGrpSpPr>
        <p:grpSpPr>
          <a:xfrm>
            <a:off x="0" y="6055360"/>
            <a:ext cx="12192000" cy="356968"/>
            <a:chOff x="0" y="6055360"/>
            <a:chExt cx="12192000" cy="356968"/>
          </a:xfrm>
        </p:grpSpPr>
        <p:sp>
          <p:nvSpPr>
            <p:cNvPr id="10" name="TextBox 9">
              <a:extLst>
                <a:ext uri="{FF2B5EF4-FFF2-40B4-BE49-F238E27FC236}">
                  <a16:creationId xmlns:a16="http://schemas.microsoft.com/office/drawing/2014/main" id="{967D8647-9B65-CECA-82E2-653CED608F68}"/>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1" name="TextBox 10">
              <a:extLst>
                <a:ext uri="{FF2B5EF4-FFF2-40B4-BE49-F238E27FC236}">
                  <a16:creationId xmlns:a16="http://schemas.microsoft.com/office/drawing/2014/main" id="{8B466EE8-9285-7E91-7FD4-E0CD8378CF9C}"/>
                </a:ext>
              </a:extLst>
            </p:cNvPr>
            <p:cNvSpPr txBox="1"/>
            <p:nvPr/>
          </p:nvSpPr>
          <p:spPr>
            <a:xfrm>
              <a:off x="880529" y="6135329"/>
              <a:ext cx="6806146" cy="276999"/>
            </a:xfrm>
            <a:prstGeom prst="rect">
              <a:avLst/>
            </a:prstGeom>
            <a:noFill/>
          </p:spPr>
          <p:txBody>
            <a:bodyPr wrap="square" rtlCol="0">
              <a:spAutoFit/>
            </a:bodyPr>
            <a:lstStyle/>
            <a:p>
              <a:pPr>
                <a:spcAft>
                  <a:spcPts val="800"/>
                </a:spcAft>
              </a:pPr>
              <a:r>
                <a:rPr lang="en-IN" sz="1200">
                  <a:solidFill>
                    <a:srgbClr val="0000FF"/>
                  </a:solidFill>
                  <a:latin typeface="+mn-lt"/>
                </a:rPr>
                <a:t>https://www.rookieslab.com/posts/iteration-or-loop-in-python</a:t>
              </a:r>
            </a:p>
          </p:txBody>
        </p:sp>
        <p:cxnSp>
          <p:nvCxnSpPr>
            <p:cNvPr id="12" name="Straight Connector 11">
              <a:extLst>
                <a:ext uri="{FF2B5EF4-FFF2-40B4-BE49-F238E27FC236}">
                  <a16:creationId xmlns:a16="http://schemas.microsoft.com/office/drawing/2014/main" id="{5C0CD38B-72CB-2407-2636-35E184A9DAD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8059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64694"/>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For Loop</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E6A3F60-5F3F-A646-774B-336244D41978}"/>
              </a:ext>
            </a:extLst>
          </p:cNvPr>
          <p:cNvSpPr txBox="1"/>
          <p:nvPr/>
        </p:nvSpPr>
        <p:spPr>
          <a:xfrm>
            <a:off x="229925" y="1351341"/>
            <a:ext cx="6115050" cy="1714380"/>
          </a:xfrm>
          <a:prstGeom prst="rect">
            <a:avLst/>
          </a:prstGeom>
          <a:noFill/>
        </p:spPr>
        <p:txBody>
          <a:bodyPr wrap="square" lIns="91440" tIns="45720" rIns="91440" bIns="45720" anchor="t">
            <a:spAutoFit/>
          </a:bodyPr>
          <a:lstStyle/>
          <a:p>
            <a:pPr algn="just">
              <a:lnSpc>
                <a:spcPct val="150000"/>
              </a:lnSpc>
            </a:pPr>
            <a:r>
              <a:rPr lang="en-US" sz="1800">
                <a:latin typeface="Arial"/>
                <a:cs typeface="Arial"/>
              </a:rPr>
              <a:t>A for loop in Python is used for iterating over a sequence (like a list, tuple, dictionary, set, or string) or any other </a:t>
            </a:r>
            <a:r>
              <a:rPr lang="en-US" sz="1800" err="1">
                <a:latin typeface="Arial"/>
                <a:cs typeface="Arial"/>
              </a:rPr>
              <a:t>iterable</a:t>
            </a:r>
            <a:r>
              <a:rPr lang="en-US" sz="1800">
                <a:latin typeface="Arial"/>
                <a:cs typeface="Arial"/>
              </a:rPr>
              <a:t> object. It is the most common way to iterate through elements in a collection.</a:t>
            </a:r>
            <a:endParaRPr lang="en-IN" sz="1800">
              <a:latin typeface="Arial"/>
              <a:cs typeface="Arial"/>
            </a:endParaRPr>
          </a:p>
        </p:txBody>
      </p:sp>
      <p:pic>
        <p:nvPicPr>
          <p:cNvPr id="7170" name="Picture 2" descr="Python for Loop (With Examples)">
            <a:extLst>
              <a:ext uri="{FF2B5EF4-FFF2-40B4-BE49-F238E27FC236}">
                <a16:creationId xmlns:a16="http://schemas.microsoft.com/office/drawing/2014/main" id="{6811AAC9-9C63-733F-790A-06071046F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402" y="1369517"/>
            <a:ext cx="4699000" cy="45713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E93BD3-B64C-11F8-2975-408A41B41293}"/>
              </a:ext>
            </a:extLst>
          </p:cNvPr>
          <p:cNvSpPr txBox="1"/>
          <p:nvPr/>
        </p:nvSpPr>
        <p:spPr>
          <a:xfrm>
            <a:off x="229925" y="3476720"/>
            <a:ext cx="6115050" cy="1200329"/>
          </a:xfrm>
          <a:prstGeom prst="rect">
            <a:avLst/>
          </a:prstGeom>
          <a:noFill/>
        </p:spPr>
        <p:txBody>
          <a:bodyPr wrap="square">
            <a:spAutoFit/>
          </a:bodyPr>
          <a:lstStyle/>
          <a:p>
            <a:r>
              <a:rPr lang="en-IN" sz="1800" b="1"/>
              <a:t>Basic Syntax</a:t>
            </a:r>
          </a:p>
          <a:p>
            <a:endParaRPr lang="en-IN" sz="1800"/>
          </a:p>
          <a:p>
            <a:r>
              <a:rPr lang="en-IN" sz="1800"/>
              <a:t>for item in </a:t>
            </a:r>
            <a:r>
              <a:rPr lang="en-IN" sz="1800" err="1"/>
              <a:t>iterable</a:t>
            </a:r>
            <a:r>
              <a:rPr lang="en-IN" sz="1800"/>
              <a:t>:</a:t>
            </a:r>
          </a:p>
          <a:p>
            <a:r>
              <a:rPr lang="en-IN" sz="1800"/>
              <a:t>    # Code block to execute</a:t>
            </a:r>
          </a:p>
        </p:txBody>
      </p:sp>
      <p:grpSp>
        <p:nvGrpSpPr>
          <p:cNvPr id="11" name="Group 10">
            <a:extLst>
              <a:ext uri="{FF2B5EF4-FFF2-40B4-BE49-F238E27FC236}">
                <a16:creationId xmlns:a16="http://schemas.microsoft.com/office/drawing/2014/main" id="{9DB280EA-D21D-9304-ACDF-77BB8F14E526}"/>
              </a:ext>
            </a:extLst>
          </p:cNvPr>
          <p:cNvGrpSpPr/>
          <p:nvPr/>
        </p:nvGrpSpPr>
        <p:grpSpPr>
          <a:xfrm>
            <a:off x="0" y="6055360"/>
            <a:ext cx="12192000" cy="356968"/>
            <a:chOff x="0" y="6055360"/>
            <a:chExt cx="12192000" cy="356968"/>
          </a:xfrm>
        </p:grpSpPr>
        <p:sp>
          <p:nvSpPr>
            <p:cNvPr id="12" name="TextBox 11">
              <a:extLst>
                <a:ext uri="{FF2B5EF4-FFF2-40B4-BE49-F238E27FC236}">
                  <a16:creationId xmlns:a16="http://schemas.microsoft.com/office/drawing/2014/main" id="{4C2DDCB3-61C1-A10F-07BD-73B632489C9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3" name="TextBox 12">
              <a:extLst>
                <a:ext uri="{FF2B5EF4-FFF2-40B4-BE49-F238E27FC236}">
                  <a16:creationId xmlns:a16="http://schemas.microsoft.com/office/drawing/2014/main" id="{B2EBAC9A-9735-C034-E3DE-7B7CF7C4F11C}"/>
                </a:ext>
              </a:extLst>
            </p:cNvPr>
            <p:cNvSpPr txBox="1"/>
            <p:nvPr/>
          </p:nvSpPr>
          <p:spPr>
            <a:xfrm>
              <a:off x="880529" y="6135329"/>
              <a:ext cx="6806146" cy="276999"/>
            </a:xfrm>
            <a:prstGeom prst="rect">
              <a:avLst/>
            </a:prstGeom>
            <a:noFill/>
          </p:spPr>
          <p:txBody>
            <a:bodyPr wrap="square" rtlCol="0">
              <a:spAutoFit/>
            </a:bodyPr>
            <a:lstStyle/>
            <a:p>
              <a:pPr>
                <a:spcAft>
                  <a:spcPts val="800"/>
                </a:spcAft>
              </a:pPr>
              <a:r>
                <a:rPr lang="en-IN" sz="1200">
                  <a:solidFill>
                    <a:srgbClr val="0000FF"/>
                  </a:solidFill>
                  <a:latin typeface="+mn-lt"/>
                </a:rPr>
                <a:t>https://www.programiz.com/python-programming/while-loop/ </a:t>
              </a:r>
            </a:p>
          </p:txBody>
        </p:sp>
        <p:cxnSp>
          <p:nvCxnSpPr>
            <p:cNvPr id="14" name="Straight Connector 13">
              <a:extLst>
                <a:ext uri="{FF2B5EF4-FFF2-40B4-BE49-F238E27FC236}">
                  <a16:creationId xmlns:a16="http://schemas.microsoft.com/office/drawing/2014/main" id="{9429779F-DE12-2623-45A2-14755CE6D79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5801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51302"/>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For Loop with range() in Python</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163C337-F9F8-EC79-41AC-9955BF8C4811}"/>
              </a:ext>
            </a:extLst>
          </p:cNvPr>
          <p:cNvSpPr txBox="1"/>
          <p:nvPr/>
        </p:nvSpPr>
        <p:spPr>
          <a:xfrm>
            <a:off x="223813" y="1376300"/>
            <a:ext cx="6115050" cy="1714380"/>
          </a:xfrm>
          <a:prstGeom prst="rect">
            <a:avLst/>
          </a:prstGeom>
          <a:noFill/>
        </p:spPr>
        <p:txBody>
          <a:bodyPr wrap="square" lIns="91440" tIns="45720" rIns="91440" bIns="45720" anchor="t">
            <a:spAutoFit/>
          </a:bodyPr>
          <a:lstStyle/>
          <a:p>
            <a:pPr algn="just">
              <a:lnSpc>
                <a:spcPct val="150000"/>
              </a:lnSpc>
            </a:pPr>
            <a:r>
              <a:rPr lang="en-IN" sz="1800">
                <a:latin typeface="Arial"/>
                <a:cs typeface="Arial"/>
              </a:rPr>
              <a:t>The range() function in Python is often used in conjunction with for loops to generate a sequence of numbers. This is useful when you want to iterate over a specific number of times or create a loop that uses numerical indices.</a:t>
            </a:r>
          </a:p>
        </p:txBody>
      </p:sp>
      <p:sp>
        <p:nvSpPr>
          <p:cNvPr id="15" name="TextBox 14">
            <a:extLst>
              <a:ext uri="{FF2B5EF4-FFF2-40B4-BE49-F238E27FC236}">
                <a16:creationId xmlns:a16="http://schemas.microsoft.com/office/drawing/2014/main" id="{7C928E54-BA8F-7566-CAA8-946A09B7DAB5}"/>
              </a:ext>
            </a:extLst>
          </p:cNvPr>
          <p:cNvSpPr txBox="1"/>
          <p:nvPr/>
        </p:nvSpPr>
        <p:spPr>
          <a:xfrm>
            <a:off x="364066" y="3548825"/>
            <a:ext cx="6115050" cy="369332"/>
          </a:xfrm>
          <a:prstGeom prst="rect">
            <a:avLst/>
          </a:prstGeom>
          <a:noFill/>
        </p:spPr>
        <p:txBody>
          <a:bodyPr wrap="square">
            <a:spAutoFit/>
          </a:bodyPr>
          <a:lstStyle/>
          <a:p>
            <a:r>
              <a:rPr lang="en-IN" sz="1800" b="1"/>
              <a:t>Basic Syntax of range()</a:t>
            </a:r>
          </a:p>
        </p:txBody>
      </p:sp>
      <p:sp>
        <p:nvSpPr>
          <p:cNvPr id="17" name="TextBox 16">
            <a:extLst>
              <a:ext uri="{FF2B5EF4-FFF2-40B4-BE49-F238E27FC236}">
                <a16:creationId xmlns:a16="http://schemas.microsoft.com/office/drawing/2014/main" id="{EF2D2B39-0725-9D36-C66F-1D241BF46638}"/>
              </a:ext>
            </a:extLst>
          </p:cNvPr>
          <p:cNvSpPr txBox="1"/>
          <p:nvPr/>
        </p:nvSpPr>
        <p:spPr>
          <a:xfrm>
            <a:off x="554347" y="4176863"/>
            <a:ext cx="6115050" cy="1298882"/>
          </a:xfrm>
          <a:prstGeom prst="rect">
            <a:avLst/>
          </a:prstGeom>
          <a:noFill/>
        </p:spPr>
        <p:txBody>
          <a:bodyPr wrap="square">
            <a:spAutoFit/>
          </a:bodyPr>
          <a:lstStyle/>
          <a:p>
            <a:pPr>
              <a:lnSpc>
                <a:spcPct val="150000"/>
              </a:lnSpc>
            </a:pPr>
            <a:r>
              <a:rPr lang="en-IN" sz="1800">
                <a:latin typeface="Consolas" panose="020B0609020204030204" pitchFamily="49" charset="0"/>
              </a:rPr>
              <a:t>range(stop)</a:t>
            </a:r>
          </a:p>
          <a:p>
            <a:pPr>
              <a:lnSpc>
                <a:spcPct val="150000"/>
              </a:lnSpc>
            </a:pPr>
            <a:r>
              <a:rPr lang="en-IN" sz="1800">
                <a:latin typeface="Consolas" panose="020B0609020204030204" pitchFamily="49" charset="0"/>
              </a:rPr>
              <a:t>range(start, stop)</a:t>
            </a:r>
          </a:p>
          <a:p>
            <a:pPr>
              <a:lnSpc>
                <a:spcPct val="150000"/>
              </a:lnSpc>
            </a:pPr>
            <a:r>
              <a:rPr lang="en-IN" sz="1800">
                <a:latin typeface="Consolas" panose="020B0609020204030204" pitchFamily="49" charset="0"/>
              </a:rPr>
              <a:t>range(start, stop, step)</a:t>
            </a:r>
          </a:p>
        </p:txBody>
      </p:sp>
      <p:sp>
        <p:nvSpPr>
          <p:cNvPr id="20" name="TextBox 19">
            <a:extLst>
              <a:ext uri="{FF2B5EF4-FFF2-40B4-BE49-F238E27FC236}">
                <a16:creationId xmlns:a16="http://schemas.microsoft.com/office/drawing/2014/main" id="{CEC6C3A6-5908-4F4E-74A7-DE779516B2E2}"/>
              </a:ext>
            </a:extLst>
          </p:cNvPr>
          <p:cNvSpPr txBox="1"/>
          <p:nvPr/>
        </p:nvSpPr>
        <p:spPr>
          <a:xfrm>
            <a:off x="4074144" y="3880803"/>
            <a:ext cx="8029575" cy="212987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800"/>
              <a:t>start: The starting value of the sequence (inclusive). Defaults to 0 if not provided.</a:t>
            </a:r>
          </a:p>
          <a:p>
            <a:pPr marL="285750" indent="-285750">
              <a:lnSpc>
                <a:spcPct val="150000"/>
              </a:lnSpc>
              <a:buFont typeface="Arial" panose="020B0604020202020204" pitchFamily="34" charset="0"/>
              <a:buChar char="•"/>
            </a:pPr>
            <a:r>
              <a:rPr lang="en-IN" sz="1800"/>
              <a:t>stop: The end value of the sequence (exclusive).</a:t>
            </a:r>
          </a:p>
          <a:p>
            <a:pPr marL="285750" indent="-285750">
              <a:lnSpc>
                <a:spcPct val="150000"/>
              </a:lnSpc>
              <a:buFont typeface="Arial" panose="020B0604020202020204" pitchFamily="34" charset="0"/>
              <a:buChar char="•"/>
            </a:pPr>
            <a:r>
              <a:rPr lang="en-IN" sz="1800"/>
              <a:t>step: The difference between each number in the sequence. Defaults to 1 if not provided</a:t>
            </a:r>
          </a:p>
        </p:txBody>
      </p:sp>
      <p:sp>
        <p:nvSpPr>
          <p:cNvPr id="21" name="Arrow: Right 20">
            <a:extLst>
              <a:ext uri="{FF2B5EF4-FFF2-40B4-BE49-F238E27FC236}">
                <a16:creationId xmlns:a16="http://schemas.microsoft.com/office/drawing/2014/main" id="{2B3FDEF3-59C0-DC93-05B6-BF19FCB2430A}"/>
              </a:ext>
            </a:extLst>
          </p:cNvPr>
          <p:cNvSpPr/>
          <p:nvPr/>
        </p:nvSpPr>
        <p:spPr>
          <a:xfrm>
            <a:off x="3149600" y="4568939"/>
            <a:ext cx="924544" cy="444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1137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30056"/>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For Loop with range() in Python</a:t>
            </a:r>
          </a:p>
        </p:txBody>
      </p:sp>
      <p:sp>
        <p:nvSpPr>
          <p:cNvPr id="9" name="TextBox 8">
            <a:extLst>
              <a:ext uri="{FF2B5EF4-FFF2-40B4-BE49-F238E27FC236}">
                <a16:creationId xmlns:a16="http://schemas.microsoft.com/office/drawing/2014/main" id="{29B383A2-BC8D-6A0E-4778-7C93DC783F33}"/>
              </a:ext>
            </a:extLst>
          </p:cNvPr>
          <p:cNvSpPr txBox="1"/>
          <p:nvPr/>
        </p:nvSpPr>
        <p:spPr>
          <a:xfrm>
            <a:off x="208214" y="1477336"/>
            <a:ext cx="6102350" cy="2585323"/>
          </a:xfrm>
          <a:prstGeom prst="rect">
            <a:avLst/>
          </a:prstGeom>
          <a:noFill/>
        </p:spPr>
        <p:txBody>
          <a:bodyPr wrap="square">
            <a:spAutoFit/>
          </a:bodyPr>
          <a:lstStyle/>
          <a:p>
            <a:r>
              <a:rPr lang="en-US" sz="1800" b="1"/>
              <a:t>Example 1: Using range(stop)</a:t>
            </a:r>
          </a:p>
          <a:p>
            <a:endParaRPr lang="en-US" sz="1800"/>
          </a:p>
          <a:p>
            <a:r>
              <a:rPr lang="en-IN" sz="1800">
                <a:latin typeface="Consolas" panose="020B0609020204030204" pitchFamily="49" charset="0"/>
              </a:rPr>
              <a:t>for </a:t>
            </a:r>
            <a:r>
              <a:rPr lang="en-IN" sz="1800" err="1">
                <a:latin typeface="Consolas" panose="020B0609020204030204" pitchFamily="49" charset="0"/>
              </a:rPr>
              <a:t>i</a:t>
            </a:r>
            <a:r>
              <a:rPr lang="en-IN" sz="1800">
                <a:latin typeface="Consolas" panose="020B0609020204030204" pitchFamily="49" charset="0"/>
              </a:rPr>
              <a:t> in range(5):</a:t>
            </a:r>
          </a:p>
          <a:p>
            <a:r>
              <a:rPr lang="en-IN" sz="1800">
                <a:latin typeface="Consolas" panose="020B0609020204030204" pitchFamily="49" charset="0"/>
              </a:rPr>
              <a:t>    print(</a:t>
            </a:r>
            <a:r>
              <a:rPr lang="en-IN" sz="1800" err="1">
                <a:latin typeface="Consolas" panose="020B0609020204030204" pitchFamily="49" charset="0"/>
              </a:rPr>
              <a:t>i</a:t>
            </a:r>
            <a:r>
              <a:rPr lang="en-IN" sz="1800">
                <a:latin typeface="Consolas" panose="020B0609020204030204" pitchFamily="49" charset="0"/>
              </a:rPr>
              <a:t>)</a:t>
            </a:r>
          </a:p>
          <a:p>
            <a:endParaRPr lang="en-US" sz="1800"/>
          </a:p>
          <a:p>
            <a:r>
              <a:rPr lang="en-US" sz="1800"/>
              <a:t>This loop prints numbers from 0 to 4. Here, range(5) generates the sequence [0, 1, 2, 3, 4]. </a:t>
            </a:r>
          </a:p>
          <a:p>
            <a:endParaRPr lang="en-US" sz="1800"/>
          </a:p>
          <a:p>
            <a:endParaRPr lang="en-US" sz="1800"/>
          </a:p>
        </p:txBody>
      </p:sp>
      <p:sp>
        <p:nvSpPr>
          <p:cNvPr id="11" name="TextBox 10">
            <a:extLst>
              <a:ext uri="{FF2B5EF4-FFF2-40B4-BE49-F238E27FC236}">
                <a16:creationId xmlns:a16="http://schemas.microsoft.com/office/drawing/2014/main" id="{675B1F0D-6D8D-5D67-493F-31FE37ADF544}"/>
              </a:ext>
            </a:extLst>
          </p:cNvPr>
          <p:cNvSpPr txBox="1"/>
          <p:nvPr/>
        </p:nvSpPr>
        <p:spPr>
          <a:xfrm>
            <a:off x="6040050" y="1450554"/>
            <a:ext cx="6102350" cy="4247317"/>
          </a:xfrm>
          <a:prstGeom prst="rect">
            <a:avLst/>
          </a:prstGeom>
          <a:noFill/>
        </p:spPr>
        <p:txBody>
          <a:bodyPr wrap="square">
            <a:spAutoFit/>
          </a:bodyPr>
          <a:lstStyle/>
          <a:p>
            <a:r>
              <a:rPr lang="en-US" sz="1800" b="1"/>
              <a:t>Example 2: Using range(start, stop) </a:t>
            </a:r>
          </a:p>
          <a:p>
            <a:endParaRPr lang="en-US" sz="1800"/>
          </a:p>
          <a:p>
            <a:r>
              <a:rPr lang="en-IN" sz="1800">
                <a:latin typeface="Consolas" panose="020B0609020204030204" pitchFamily="49" charset="0"/>
              </a:rPr>
              <a:t>for </a:t>
            </a:r>
            <a:r>
              <a:rPr lang="en-IN" sz="1800" err="1">
                <a:latin typeface="Consolas" panose="020B0609020204030204" pitchFamily="49" charset="0"/>
              </a:rPr>
              <a:t>i</a:t>
            </a:r>
            <a:r>
              <a:rPr lang="en-IN" sz="1800">
                <a:latin typeface="Consolas" panose="020B0609020204030204" pitchFamily="49" charset="0"/>
              </a:rPr>
              <a:t> in range(2, 7):</a:t>
            </a:r>
          </a:p>
          <a:p>
            <a:r>
              <a:rPr lang="en-IN" sz="1800">
                <a:latin typeface="Consolas" panose="020B0609020204030204" pitchFamily="49" charset="0"/>
              </a:rPr>
              <a:t>    print(</a:t>
            </a:r>
            <a:r>
              <a:rPr lang="en-IN" sz="1800" err="1">
                <a:latin typeface="Consolas" panose="020B0609020204030204" pitchFamily="49" charset="0"/>
              </a:rPr>
              <a:t>i</a:t>
            </a:r>
            <a:r>
              <a:rPr lang="en-IN" sz="1800">
                <a:latin typeface="Consolas" panose="020B0609020204030204" pitchFamily="49" charset="0"/>
              </a:rPr>
              <a:t>)</a:t>
            </a:r>
          </a:p>
          <a:p>
            <a:r>
              <a:rPr lang="en-US" sz="1800"/>
              <a:t> </a:t>
            </a:r>
          </a:p>
          <a:p>
            <a:r>
              <a:rPr lang="en-US" sz="1800"/>
              <a:t>This loop prints numbers from 2 to 6. Here, range(2, 7) generates the sequence [2, 3, 4, 5, 6]. </a:t>
            </a:r>
          </a:p>
          <a:p>
            <a:endParaRPr lang="en-US" sz="1800"/>
          </a:p>
          <a:p>
            <a:r>
              <a:rPr lang="en-US" sz="1800" b="1"/>
              <a:t>Example 3: Using range(start, stop, step):</a:t>
            </a:r>
          </a:p>
          <a:p>
            <a:endParaRPr lang="en-US" sz="1800"/>
          </a:p>
          <a:p>
            <a:r>
              <a:rPr lang="en-IN" sz="1800">
                <a:latin typeface="Consolas" panose="020B0609020204030204" pitchFamily="49" charset="0"/>
              </a:rPr>
              <a:t>for </a:t>
            </a:r>
            <a:r>
              <a:rPr lang="en-IN" sz="1800" err="1">
                <a:latin typeface="Consolas" panose="020B0609020204030204" pitchFamily="49" charset="0"/>
              </a:rPr>
              <a:t>i</a:t>
            </a:r>
            <a:r>
              <a:rPr lang="en-IN" sz="1800">
                <a:latin typeface="Consolas" panose="020B0609020204030204" pitchFamily="49" charset="0"/>
              </a:rPr>
              <a:t> in range(1, 10, 2):</a:t>
            </a:r>
          </a:p>
          <a:p>
            <a:r>
              <a:rPr lang="en-IN" sz="1800">
                <a:latin typeface="Consolas" panose="020B0609020204030204" pitchFamily="49" charset="0"/>
              </a:rPr>
              <a:t>    print(</a:t>
            </a:r>
            <a:r>
              <a:rPr lang="en-IN" sz="1800" err="1">
                <a:latin typeface="Consolas" panose="020B0609020204030204" pitchFamily="49" charset="0"/>
              </a:rPr>
              <a:t>i</a:t>
            </a:r>
            <a:r>
              <a:rPr lang="en-IN" sz="1800">
                <a:latin typeface="Consolas" panose="020B0609020204030204" pitchFamily="49" charset="0"/>
              </a:rPr>
              <a:t>)</a:t>
            </a:r>
          </a:p>
          <a:p>
            <a:endParaRPr lang="en-US" sz="1800"/>
          </a:p>
          <a:p>
            <a:r>
              <a:rPr lang="en-US" sz="1800"/>
              <a:t>This loop prints numbers 1, 3, 5, 7, and 9. Here, range(1, 10, 2) generates the sequence [1, 3, 5, 7, 9]. </a:t>
            </a:r>
            <a:endParaRPr lang="en-IN" sz="1800"/>
          </a:p>
        </p:txBody>
      </p:sp>
    </p:spTree>
    <p:extLst>
      <p:ext uri="{BB962C8B-B14F-4D97-AF65-F5344CB8AC3E}">
        <p14:creationId xmlns:p14="http://schemas.microsoft.com/office/powerpoint/2010/main" val="922775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82286"/>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While Loop</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75200A7-18E1-CA4C-8F79-CA701296CE7A}"/>
              </a:ext>
            </a:extLst>
          </p:cNvPr>
          <p:cNvSpPr txBox="1"/>
          <p:nvPr/>
        </p:nvSpPr>
        <p:spPr>
          <a:xfrm>
            <a:off x="284941" y="1341146"/>
            <a:ext cx="6491776" cy="3918701"/>
          </a:xfrm>
          <a:prstGeom prst="rect">
            <a:avLst/>
          </a:prstGeom>
          <a:noFill/>
        </p:spPr>
        <p:txBody>
          <a:bodyPr wrap="square" lIns="91440" tIns="45720" rIns="91440" bIns="45720" anchor="t">
            <a:spAutoFit/>
          </a:bodyPr>
          <a:lstStyle/>
          <a:p>
            <a:pPr algn="just">
              <a:lnSpc>
                <a:spcPct val="150000"/>
              </a:lnSpc>
            </a:pPr>
            <a:r>
              <a:rPr lang="en-US" sz="1800" b="0" i="0">
                <a:effectLst/>
                <a:highlight>
                  <a:srgbClr val="FFFFFF"/>
                </a:highlight>
                <a:latin typeface="+mj-lt"/>
                <a:cs typeface="Segoe UI"/>
              </a:rPr>
              <a:t>A while loop in Python repeatedly executes a block of code as long as a specified condition is </a:t>
            </a:r>
            <a:r>
              <a:rPr lang="en-US" sz="1800">
                <a:highlight>
                  <a:srgbClr val="FFFFFF"/>
                </a:highlight>
                <a:latin typeface="+mj-lt"/>
                <a:cs typeface="Segoe UI"/>
              </a:rPr>
              <a:t>true</a:t>
            </a:r>
            <a:r>
              <a:rPr lang="en-US" sz="1800" b="0" i="0">
                <a:effectLst/>
                <a:highlight>
                  <a:srgbClr val="FFFFFF"/>
                </a:highlight>
                <a:latin typeface="+mj-lt"/>
                <a:cs typeface="Segoe UI"/>
              </a:rPr>
              <a:t>. It is particularly useful when the number of iterations is not known beforehand and the loop needs to continue until a certain condition changes.</a:t>
            </a:r>
          </a:p>
          <a:p>
            <a:pPr algn="just">
              <a:lnSpc>
                <a:spcPct val="150000"/>
              </a:lnSpc>
            </a:pPr>
            <a:endParaRPr lang="en-US" sz="1800">
              <a:highlight>
                <a:srgbClr val="FFFFFF"/>
              </a:highlight>
              <a:latin typeface="+mj-lt"/>
              <a:cs typeface="Segoe UI"/>
            </a:endParaRPr>
          </a:p>
          <a:p>
            <a:r>
              <a:rPr lang="en-IN" sz="1800">
                <a:latin typeface="+mj-lt"/>
              </a:rPr>
              <a:t>Basic Syntax</a:t>
            </a:r>
          </a:p>
          <a:p>
            <a:endParaRPr lang="en-IN" sz="1800">
              <a:latin typeface="+mj-lt"/>
            </a:endParaRPr>
          </a:p>
          <a:p>
            <a:r>
              <a:rPr lang="en-IN" sz="1800">
                <a:latin typeface="+mj-lt"/>
              </a:rPr>
              <a:t>while condition:</a:t>
            </a:r>
          </a:p>
          <a:p>
            <a:r>
              <a:rPr lang="en-IN" sz="1800">
                <a:latin typeface="+mj-lt"/>
              </a:rPr>
              <a:t>    # Code block to execute</a:t>
            </a:r>
          </a:p>
          <a:p>
            <a:endParaRPr lang="en-IN" sz="1800">
              <a:latin typeface="+mj-lt"/>
            </a:endParaRPr>
          </a:p>
          <a:p>
            <a:pPr algn="just">
              <a:lnSpc>
                <a:spcPct val="150000"/>
              </a:lnSpc>
            </a:pPr>
            <a:endParaRPr lang="en-US" sz="1800" b="0" i="0">
              <a:effectLst/>
              <a:highlight>
                <a:srgbClr val="FFFFFF"/>
              </a:highlight>
              <a:latin typeface="+mj-lt"/>
              <a:cs typeface="Segoe UI"/>
            </a:endParaRPr>
          </a:p>
        </p:txBody>
      </p:sp>
      <p:pic>
        <p:nvPicPr>
          <p:cNvPr id="3074" name="Picture 2" descr="Python while Loop (With Examples)">
            <a:extLst>
              <a:ext uri="{FF2B5EF4-FFF2-40B4-BE49-F238E27FC236}">
                <a16:creationId xmlns:a16="http://schemas.microsoft.com/office/drawing/2014/main" id="{30B28DF9-F6FF-A86F-870D-2BC0CD22E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257" y="1101911"/>
            <a:ext cx="4878800" cy="474622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695FCAF1-3204-6963-A136-7A6AC1BFDE1B}"/>
              </a:ext>
            </a:extLst>
          </p:cNvPr>
          <p:cNvGrpSpPr/>
          <p:nvPr/>
        </p:nvGrpSpPr>
        <p:grpSpPr>
          <a:xfrm>
            <a:off x="0" y="6055360"/>
            <a:ext cx="12192000" cy="356968"/>
            <a:chOff x="0" y="6055360"/>
            <a:chExt cx="12192000" cy="356968"/>
          </a:xfrm>
        </p:grpSpPr>
        <p:sp>
          <p:nvSpPr>
            <p:cNvPr id="12" name="TextBox 11">
              <a:extLst>
                <a:ext uri="{FF2B5EF4-FFF2-40B4-BE49-F238E27FC236}">
                  <a16:creationId xmlns:a16="http://schemas.microsoft.com/office/drawing/2014/main" id="{8295D33A-8376-7853-9FFA-5FD21C13242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954A9170-E702-CF7E-8EEC-AC0D75EA9174}"/>
                </a:ext>
              </a:extLst>
            </p:cNvPr>
            <p:cNvSpPr txBox="1"/>
            <p:nvPr/>
          </p:nvSpPr>
          <p:spPr>
            <a:xfrm>
              <a:off x="880529" y="6135329"/>
              <a:ext cx="6806146" cy="276999"/>
            </a:xfrm>
            <a:prstGeom prst="rect">
              <a:avLst/>
            </a:prstGeom>
            <a:noFill/>
          </p:spPr>
          <p:txBody>
            <a:bodyPr wrap="square" rtlCol="0">
              <a:spAutoFit/>
            </a:bodyPr>
            <a:lstStyle/>
            <a:p>
              <a:pPr>
                <a:spcAft>
                  <a:spcPts val="800"/>
                </a:spcAft>
              </a:pPr>
              <a:r>
                <a:rPr lang="en-IN" sz="1200">
                  <a:solidFill>
                    <a:srgbClr val="0000FF"/>
                  </a:solidFill>
                  <a:latin typeface="+mn-lt"/>
                </a:rPr>
                <a:t>https://www.programiz.com/python-programming/while-loop/ </a:t>
              </a:r>
            </a:p>
          </p:txBody>
        </p:sp>
        <p:cxnSp>
          <p:nvCxnSpPr>
            <p:cNvPr id="15" name="Straight Connector 14">
              <a:extLst>
                <a:ext uri="{FF2B5EF4-FFF2-40B4-BE49-F238E27FC236}">
                  <a16:creationId xmlns:a16="http://schemas.microsoft.com/office/drawing/2014/main" id="{CCD9F2DB-590A-FC7F-D1FF-4D6463B32583}"/>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871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65230"/>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002060"/>
                </a:solidFill>
                <a:latin typeface="Arial" panose="020B0604020202020204" pitchFamily="34" charset="0"/>
                <a:cs typeface="Arial" panose="020B0604020202020204" pitchFamily="34" charset="0"/>
              </a:rPr>
              <a:t>While Loop</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E6A3F60-5F3F-A646-774B-336244D41978}"/>
              </a:ext>
            </a:extLst>
          </p:cNvPr>
          <p:cNvSpPr txBox="1"/>
          <p:nvPr/>
        </p:nvSpPr>
        <p:spPr>
          <a:xfrm>
            <a:off x="227588" y="1477849"/>
            <a:ext cx="5731934" cy="4334520"/>
          </a:xfrm>
          <a:prstGeom prst="rect">
            <a:avLst/>
          </a:prstGeom>
          <a:noFill/>
        </p:spPr>
        <p:txBody>
          <a:bodyPr wrap="square">
            <a:spAutoFit/>
          </a:bodyPr>
          <a:lstStyle/>
          <a:p>
            <a:r>
              <a:rPr lang="en-US" sz="1800"/>
              <a:t>Example 1: Basic While Loop</a:t>
            </a:r>
          </a:p>
          <a:p>
            <a:endParaRPr lang="en-US" sz="1800"/>
          </a:p>
          <a:p>
            <a:pPr>
              <a:lnSpc>
                <a:spcPct val="150000"/>
              </a:lnSpc>
            </a:pPr>
            <a:r>
              <a:rPr lang="en-IN" sz="1800">
                <a:latin typeface="Consolas" panose="020B0609020204030204" pitchFamily="49" charset="0"/>
              </a:rPr>
              <a:t>count = 0</a:t>
            </a:r>
          </a:p>
          <a:p>
            <a:pPr>
              <a:lnSpc>
                <a:spcPct val="150000"/>
              </a:lnSpc>
            </a:pPr>
            <a:r>
              <a:rPr lang="en-IN" sz="1800">
                <a:latin typeface="Consolas" panose="020B0609020204030204" pitchFamily="49" charset="0"/>
              </a:rPr>
              <a:t>while count &lt; 5:</a:t>
            </a:r>
          </a:p>
          <a:p>
            <a:pPr>
              <a:lnSpc>
                <a:spcPct val="150000"/>
              </a:lnSpc>
            </a:pPr>
            <a:r>
              <a:rPr lang="en-IN" sz="1800">
                <a:latin typeface="Consolas" panose="020B0609020204030204" pitchFamily="49" charset="0"/>
              </a:rPr>
              <a:t>    print(count)</a:t>
            </a:r>
          </a:p>
          <a:p>
            <a:pPr>
              <a:lnSpc>
                <a:spcPct val="150000"/>
              </a:lnSpc>
            </a:pPr>
            <a:r>
              <a:rPr lang="en-IN" sz="1800">
                <a:latin typeface="Consolas" panose="020B0609020204030204" pitchFamily="49" charset="0"/>
              </a:rPr>
              <a:t>    count += 1</a:t>
            </a:r>
          </a:p>
          <a:p>
            <a:pPr>
              <a:lnSpc>
                <a:spcPct val="150000"/>
              </a:lnSpc>
            </a:pPr>
            <a:endParaRPr lang="en-IN" sz="1800">
              <a:latin typeface="Consolas" panose="020B0609020204030204" pitchFamily="49" charset="0"/>
            </a:endParaRPr>
          </a:p>
          <a:p>
            <a:pPr>
              <a:lnSpc>
                <a:spcPct val="150000"/>
              </a:lnSpc>
            </a:pPr>
            <a:endParaRPr lang="en-IN" sz="1800"/>
          </a:p>
          <a:p>
            <a:pPr>
              <a:lnSpc>
                <a:spcPct val="150000"/>
              </a:lnSpc>
            </a:pPr>
            <a:r>
              <a:rPr lang="en-IN" sz="1800"/>
              <a:t>In this example, the loop will execute as long as the   count is less than 5. With each iteration, the count is incremented by 1, and its value is printed.</a:t>
            </a:r>
          </a:p>
        </p:txBody>
      </p:sp>
      <p:sp>
        <p:nvSpPr>
          <p:cNvPr id="19" name="TextBox 18">
            <a:extLst>
              <a:ext uri="{FF2B5EF4-FFF2-40B4-BE49-F238E27FC236}">
                <a16:creationId xmlns:a16="http://schemas.microsoft.com/office/drawing/2014/main" id="{89640A6E-984F-8150-3D1D-1606FFBFB5E5}"/>
              </a:ext>
            </a:extLst>
          </p:cNvPr>
          <p:cNvSpPr txBox="1"/>
          <p:nvPr/>
        </p:nvSpPr>
        <p:spPr>
          <a:xfrm>
            <a:off x="6027761" y="1450553"/>
            <a:ext cx="6115050" cy="4492897"/>
          </a:xfrm>
          <a:prstGeom prst="rect">
            <a:avLst/>
          </a:prstGeom>
          <a:noFill/>
        </p:spPr>
        <p:txBody>
          <a:bodyPr wrap="square">
            <a:spAutoFit/>
          </a:bodyPr>
          <a:lstStyle/>
          <a:p>
            <a:r>
              <a:rPr lang="en-US" sz="1800">
                <a:latin typeface="Consolas" panose="020B0609020204030204" pitchFamily="49" charset="0"/>
              </a:rPr>
              <a:t>Example 2: Using a While Loop with User Input</a:t>
            </a:r>
          </a:p>
          <a:p>
            <a:endParaRPr lang="en-US" sz="1800">
              <a:latin typeface="Consolas" panose="020B0609020204030204" pitchFamily="49" charset="0"/>
            </a:endParaRPr>
          </a:p>
          <a:p>
            <a:pPr>
              <a:lnSpc>
                <a:spcPct val="150000"/>
              </a:lnSpc>
            </a:pPr>
            <a:r>
              <a:rPr lang="en-IN" sz="1800" err="1">
                <a:latin typeface="Consolas" panose="020B0609020204030204" pitchFamily="49" charset="0"/>
              </a:rPr>
              <a:t>user_input</a:t>
            </a:r>
            <a:r>
              <a:rPr lang="en-IN" sz="1800">
                <a:latin typeface="Consolas" panose="020B0609020204030204" pitchFamily="49" charset="0"/>
              </a:rPr>
              <a:t> = ''</a:t>
            </a:r>
          </a:p>
          <a:p>
            <a:pPr>
              <a:lnSpc>
                <a:spcPct val="150000"/>
              </a:lnSpc>
            </a:pPr>
            <a:r>
              <a:rPr lang="en-IN" sz="1800">
                <a:latin typeface="Consolas" panose="020B0609020204030204" pitchFamily="49" charset="0"/>
              </a:rPr>
              <a:t>while </a:t>
            </a:r>
            <a:r>
              <a:rPr lang="en-IN" sz="1800" err="1">
                <a:latin typeface="Consolas" panose="020B0609020204030204" pitchFamily="49" charset="0"/>
              </a:rPr>
              <a:t>user_input.lower</a:t>
            </a:r>
            <a:r>
              <a:rPr lang="en-IN" sz="1800">
                <a:latin typeface="Consolas" panose="020B0609020204030204" pitchFamily="49" charset="0"/>
              </a:rPr>
              <a:t>() != 'quit':</a:t>
            </a:r>
          </a:p>
          <a:p>
            <a:pPr>
              <a:lnSpc>
                <a:spcPct val="150000"/>
              </a:lnSpc>
            </a:pPr>
            <a:r>
              <a:rPr lang="en-IN" sz="1800">
                <a:latin typeface="Consolas" panose="020B0609020204030204" pitchFamily="49" charset="0"/>
              </a:rPr>
              <a:t>    </a:t>
            </a:r>
            <a:r>
              <a:rPr lang="en-IN" sz="1800" err="1">
                <a:latin typeface="Consolas" panose="020B0609020204030204" pitchFamily="49" charset="0"/>
              </a:rPr>
              <a:t>user_input</a:t>
            </a:r>
            <a:r>
              <a:rPr lang="en-IN" sz="1800">
                <a:latin typeface="Consolas" panose="020B0609020204030204" pitchFamily="49" charset="0"/>
              </a:rPr>
              <a:t> = input("Enter something (type 'quit' to stop): ")</a:t>
            </a:r>
          </a:p>
          <a:p>
            <a:pPr>
              <a:lnSpc>
                <a:spcPct val="150000"/>
              </a:lnSpc>
            </a:pPr>
            <a:r>
              <a:rPr lang="en-IN" sz="1800">
                <a:latin typeface="Consolas" panose="020B0609020204030204" pitchFamily="49" charset="0"/>
              </a:rPr>
              <a:t>    print("You entered:”,</a:t>
            </a:r>
            <a:r>
              <a:rPr lang="en-IN" sz="1800" err="1">
                <a:latin typeface="Consolas" panose="020B0609020204030204" pitchFamily="49" charset="0"/>
              </a:rPr>
              <a:t>user_input</a:t>
            </a:r>
            <a:r>
              <a:rPr lang="en-IN" sz="1800">
                <a:latin typeface="Consolas" panose="020B0609020204030204" pitchFamily="49" charset="0"/>
              </a:rPr>
              <a:t>)</a:t>
            </a:r>
          </a:p>
          <a:p>
            <a:pPr>
              <a:lnSpc>
                <a:spcPct val="150000"/>
              </a:lnSpc>
            </a:pPr>
            <a:endParaRPr lang="en-IN" sz="1800">
              <a:latin typeface="Consolas" panose="020B0609020204030204" pitchFamily="49" charset="0"/>
            </a:endParaRPr>
          </a:p>
          <a:p>
            <a:pPr>
              <a:lnSpc>
                <a:spcPct val="150000"/>
              </a:lnSpc>
            </a:pPr>
            <a:r>
              <a:rPr lang="en-US" sz="1800"/>
              <a:t>Here, the loop continues to prompt the user for input until the user types 'quit'. The input is printed back to the user on each iteration.</a:t>
            </a:r>
            <a:endParaRPr lang="en-IN" sz="1800"/>
          </a:p>
        </p:txBody>
      </p:sp>
    </p:spTree>
    <p:extLst>
      <p:ext uri="{BB962C8B-B14F-4D97-AF65-F5344CB8AC3E}">
        <p14:creationId xmlns:p14="http://schemas.microsoft.com/office/powerpoint/2010/main" val="2221231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3A03B05-224D-FEC5-7F8E-8F768A99D7A4}"/>
              </a:ext>
            </a:extLst>
          </p:cNvPr>
          <p:cNvSpPr txBox="1"/>
          <p:nvPr/>
        </p:nvSpPr>
        <p:spPr>
          <a:xfrm>
            <a:off x="177385" y="944781"/>
            <a:ext cx="6115050" cy="400110"/>
          </a:xfrm>
          <a:prstGeom prst="rect">
            <a:avLst/>
          </a:prstGeom>
          <a:noFill/>
        </p:spPr>
        <p:txBody>
          <a:bodyPr wrap="square">
            <a:spAutoFit/>
          </a:bodyPr>
          <a:lstStyle/>
          <a:p>
            <a:r>
              <a:rPr lang="en-IN" sz="2000" b="1">
                <a:solidFill>
                  <a:srgbClr val="002060"/>
                </a:solidFill>
                <a:latin typeface="Arial" panose="020B0604020202020204" pitchFamily="34" charset="0"/>
                <a:ea typeface="+mj-ea"/>
                <a:cs typeface="Arial" panose="020B0604020202020204" pitchFamily="34" charset="0"/>
              </a:rPr>
              <a:t>Function in Python</a:t>
            </a:r>
          </a:p>
        </p:txBody>
      </p:sp>
      <p:sp>
        <p:nvSpPr>
          <p:cNvPr id="18" name="TextBox 17">
            <a:extLst>
              <a:ext uri="{FF2B5EF4-FFF2-40B4-BE49-F238E27FC236}">
                <a16:creationId xmlns:a16="http://schemas.microsoft.com/office/drawing/2014/main" id="{4150A7DF-5D67-A3EE-0655-3DE72B1976AA}"/>
              </a:ext>
            </a:extLst>
          </p:cNvPr>
          <p:cNvSpPr txBox="1"/>
          <p:nvPr/>
        </p:nvSpPr>
        <p:spPr>
          <a:xfrm>
            <a:off x="211635" y="1441460"/>
            <a:ext cx="11470849" cy="3289747"/>
          </a:xfrm>
          <a:prstGeom prst="rect">
            <a:avLst/>
          </a:prstGeom>
          <a:noFill/>
        </p:spPr>
        <p:txBody>
          <a:bodyPr wrap="square" lIns="91440" tIns="45720" rIns="91440" bIns="45720" anchor="t">
            <a:spAutoFit/>
          </a:bodyPr>
          <a:lstStyle/>
          <a:p>
            <a:r>
              <a:rPr lang="en-US" sz="1800">
                <a:latin typeface="Arial"/>
                <a:cs typeface="Arial"/>
              </a:rPr>
              <a:t>Functions are reusable blocks of code that perform specific tasks. They help organize code, make it easier to understand, and reduce redundancy. Functions in Python are defined using the `def` keyword, followed by a function name and parentheses.</a:t>
            </a:r>
          </a:p>
          <a:p>
            <a:endParaRPr lang="en-US" sz="1800"/>
          </a:p>
          <a:p>
            <a:pPr>
              <a:lnSpc>
                <a:spcPct val="107000"/>
              </a:lnSpc>
              <a:spcBef>
                <a:spcPts val="1200"/>
              </a:spcBef>
              <a:spcAft>
                <a:spcPts val="1200"/>
              </a:spcAft>
            </a:pPr>
            <a:r>
              <a:rPr lang="en-IN" sz="1800" b="1" kern="100">
                <a:effectLst/>
                <a:latin typeface="Arial" panose="020B0604020202020204" pitchFamily="34" charset="0"/>
                <a:ea typeface="Calibri" panose="020F0502020204030204" pitchFamily="34" charset="0"/>
                <a:cs typeface="Arial" panose="020B0604020202020204" pitchFamily="34" charset="0"/>
              </a:rPr>
              <a:t>Benefits of Using Functions</a:t>
            </a:r>
            <a:endParaRPr lang="en-IN" sz="1800" kern="10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Bef>
                <a:spcPts val="1200"/>
              </a:spcBef>
              <a:spcAft>
                <a:spcPts val="1200"/>
              </a:spcAft>
              <a:buSzPts val="1000"/>
              <a:buFont typeface="Symbol" panose="05050102010706020507" pitchFamily="18" charset="2"/>
              <a:buChar char=""/>
              <a:tabLst>
                <a:tab pos="457200" algn="l"/>
              </a:tabLst>
            </a:pPr>
            <a:r>
              <a:rPr lang="en-IN" sz="1800" kern="100">
                <a:effectLst/>
                <a:latin typeface="Arial" panose="020B0604020202020204" pitchFamily="34" charset="0"/>
                <a:ea typeface="Calibri" panose="020F0502020204030204" pitchFamily="34" charset="0"/>
                <a:cs typeface="Arial" panose="020B0604020202020204" pitchFamily="34" charset="0"/>
              </a:rPr>
              <a:t>Enhances Code Readability</a:t>
            </a:r>
          </a:p>
          <a:p>
            <a:pPr marL="342900" lvl="0" indent="-342900">
              <a:lnSpc>
                <a:spcPct val="107000"/>
              </a:lnSpc>
              <a:spcBef>
                <a:spcPts val="1200"/>
              </a:spcBef>
              <a:spcAft>
                <a:spcPts val="1200"/>
              </a:spcAft>
              <a:buSzPts val="1000"/>
              <a:buFont typeface="Symbol" panose="05050102010706020507" pitchFamily="18" charset="2"/>
              <a:buChar char=""/>
              <a:tabLst>
                <a:tab pos="457200" algn="l"/>
              </a:tabLst>
            </a:pPr>
            <a:r>
              <a:rPr lang="en-IN" sz="1800" kern="100">
                <a:effectLst/>
                <a:latin typeface="Arial" panose="020B0604020202020204" pitchFamily="34" charset="0"/>
                <a:ea typeface="Calibri" panose="020F0502020204030204" pitchFamily="34" charset="0"/>
                <a:cs typeface="Arial" panose="020B0604020202020204" pitchFamily="34" charset="0"/>
              </a:rPr>
              <a:t>Promotes Code Reusability</a:t>
            </a:r>
          </a:p>
          <a:p>
            <a:endParaRPr lang="en-US" sz="1800"/>
          </a:p>
        </p:txBody>
      </p:sp>
      <p:grpSp>
        <p:nvGrpSpPr>
          <p:cNvPr id="2" name="Group 1">
            <a:extLst>
              <a:ext uri="{FF2B5EF4-FFF2-40B4-BE49-F238E27FC236}">
                <a16:creationId xmlns:a16="http://schemas.microsoft.com/office/drawing/2014/main" id="{5A0AB5EB-2EA9-88D4-1EAC-0BCF536032A4}"/>
              </a:ext>
            </a:extLst>
          </p:cNvPr>
          <p:cNvGrpSpPr/>
          <p:nvPr/>
        </p:nvGrpSpPr>
        <p:grpSpPr>
          <a:xfrm>
            <a:off x="0" y="6055360"/>
            <a:ext cx="12192000" cy="356968"/>
            <a:chOff x="0" y="6055360"/>
            <a:chExt cx="12192000" cy="356968"/>
          </a:xfrm>
        </p:grpSpPr>
        <p:sp>
          <p:nvSpPr>
            <p:cNvPr id="4" name="TextBox 3">
              <a:extLst>
                <a:ext uri="{FF2B5EF4-FFF2-40B4-BE49-F238E27FC236}">
                  <a16:creationId xmlns:a16="http://schemas.microsoft.com/office/drawing/2014/main" id="{06FAC21B-AAF6-8CA2-8179-16F06B9EBBB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B9B2276F-C3A1-483A-D119-0A88B3B384EB}"/>
                </a:ext>
              </a:extLst>
            </p:cNvPr>
            <p:cNvSpPr txBox="1"/>
            <p:nvPr/>
          </p:nvSpPr>
          <p:spPr>
            <a:xfrm>
              <a:off x="880529" y="6135329"/>
              <a:ext cx="6806146" cy="276999"/>
            </a:xfrm>
            <a:prstGeom prst="rect">
              <a:avLst/>
            </a:prstGeom>
            <a:noFill/>
          </p:spPr>
          <p:txBody>
            <a:bodyPr wrap="square" rtlCol="0">
              <a:spAutoFit/>
            </a:bodyPr>
            <a:lstStyle/>
            <a:p>
              <a:pPr>
                <a:spcAft>
                  <a:spcPts val="800"/>
                </a:spcAft>
              </a:pPr>
              <a:r>
                <a:rPr lang="en-IN" sz="1200">
                  <a:solidFill>
                    <a:srgbClr val="0000FF"/>
                  </a:solidFill>
                  <a:latin typeface="+mn-lt"/>
                </a:rPr>
                <a:t>https://www.programiz.com/sites/tutorial2program/files/create-function-python.png</a:t>
              </a:r>
            </a:p>
          </p:txBody>
        </p:sp>
        <p:cxnSp>
          <p:nvCxnSpPr>
            <p:cNvPr id="8" name="Straight Connector 7">
              <a:extLst>
                <a:ext uri="{FF2B5EF4-FFF2-40B4-BE49-F238E27FC236}">
                  <a16:creationId xmlns:a16="http://schemas.microsoft.com/office/drawing/2014/main" id="{E211E2DF-C905-7D10-3C43-1B56621E4570}"/>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051" name="Picture 3" descr="Create a Python Function ">
            <a:extLst>
              <a:ext uri="{FF2B5EF4-FFF2-40B4-BE49-F238E27FC236}">
                <a16:creationId xmlns:a16="http://schemas.microsoft.com/office/drawing/2014/main" id="{218AE62B-D497-AACA-C026-BD8B616457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4" r="12839"/>
          <a:stretch/>
        </p:blipFill>
        <p:spPr bwMode="auto">
          <a:xfrm>
            <a:off x="5326296" y="2669044"/>
            <a:ext cx="5896304"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935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BD719A9-5EBD-3CD3-8B9F-2B1EE8E34C1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2433337-3513-289B-2479-2D58DB0A788F}"/>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3892E36B-6790-4F86-C50F-AC5DD6B86E38}"/>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7B90EC25-1E95-0A02-E50C-D74B159D5A88}"/>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0"/>
              </a:spcBef>
              <a:buSzPct val="100000"/>
            </a:pPr>
            <a:r>
              <a:rPr lang="en-US" dirty="0"/>
              <a:t>Python program with Loop and control statements</a:t>
            </a:r>
            <a:endParaRPr lang="en-US" sz="1800" dirty="0"/>
          </a:p>
        </p:txBody>
      </p:sp>
      <p:sp>
        <p:nvSpPr>
          <p:cNvPr id="10" name="Title 3">
            <a:extLst>
              <a:ext uri="{FF2B5EF4-FFF2-40B4-BE49-F238E27FC236}">
                <a16:creationId xmlns:a16="http://schemas.microsoft.com/office/drawing/2014/main" id="{2A2D3FED-423B-DD7B-114E-4E8BD34F2712}"/>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9D49A5BC-E8D2-93B7-3695-793E88DD05AD}"/>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3</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297A6030-BE7E-58F9-31AC-7521D6F5074F}"/>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70684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6" name="TextBox 5">
            <a:extLst>
              <a:ext uri="{FF2B5EF4-FFF2-40B4-BE49-F238E27FC236}">
                <a16:creationId xmlns:a16="http://schemas.microsoft.com/office/drawing/2014/main" id="{76BF6329-56BD-893B-3EC4-9C12163435B5}"/>
              </a:ext>
            </a:extLst>
          </p:cNvPr>
          <p:cNvSpPr txBox="1"/>
          <p:nvPr/>
        </p:nvSpPr>
        <p:spPr>
          <a:xfrm>
            <a:off x="220474" y="1461729"/>
            <a:ext cx="7125206" cy="5355312"/>
          </a:xfrm>
          <a:prstGeom prst="rect">
            <a:avLst/>
          </a:prstGeom>
          <a:noFill/>
        </p:spPr>
        <p:txBody>
          <a:bodyPr wrap="square" lIns="91440" tIns="45720" rIns="91440" bIns="45720" rtlCol="0" anchor="t">
            <a:spAutoFit/>
          </a:bodyPr>
          <a:lstStyle/>
          <a:p>
            <a:pPr marL="285750" indent="-285750" algn="just">
              <a:buFont typeface="Arial"/>
              <a:buChar char="•"/>
            </a:pPr>
            <a:r>
              <a:rPr lang="en-US" sz="1800" dirty="0"/>
              <a:t>Create line, bar, pie, and scatter charts in Excel to effectively visualize data trends, comparisons, proportions, and relationships.</a:t>
            </a:r>
          </a:p>
          <a:p>
            <a:pPr marL="285750" indent="-285750" algn="just">
              <a:buFont typeface="Arial"/>
              <a:buChar char="•"/>
            </a:pPr>
            <a:r>
              <a:rPr lang="en-US" sz="1800" dirty="0"/>
              <a:t>Apply customization techniques such as adding titles, labels, and legends, and adjusting styles to enhance chart clarity and visual impact.</a:t>
            </a:r>
          </a:p>
          <a:p>
            <a:pPr marL="285750" indent="-285750" algn="just">
              <a:buFont typeface="Arial"/>
              <a:buChar char="•"/>
            </a:pPr>
            <a:r>
              <a:rPr lang="en-US" sz="1800" dirty="0"/>
              <a:t>Utilize Excel's data visualization tools to support data analysis and communicate insights effectively.</a:t>
            </a:r>
            <a:endParaRPr lang="en-IN" sz="1800" dirty="0"/>
          </a:p>
          <a:p>
            <a:pPr marL="285750" indent="-285750" algn="just">
              <a:buChar char="•"/>
            </a:pPr>
            <a:r>
              <a:rPr lang="en-IN" sz="1800" dirty="0"/>
              <a:t>Define Python and identify its key features and advantages.</a:t>
            </a:r>
            <a:endParaRPr lang="en-US" dirty="0"/>
          </a:p>
          <a:p>
            <a:pPr marL="285750" indent="-285750" algn="just">
              <a:buChar char="•"/>
            </a:pPr>
            <a:r>
              <a:rPr lang="en-IN" sz="1800" dirty="0"/>
              <a:t>Recall the steps required for Python installation and setting up a development environment.</a:t>
            </a:r>
          </a:p>
          <a:p>
            <a:pPr marL="285750" indent="-285750" algn="just">
              <a:buChar char="•"/>
            </a:pPr>
            <a:r>
              <a:rPr lang="en-IN" sz="1800" dirty="0"/>
              <a:t>Describe the purpose of variables and different data types (integers, floats, strings, </a:t>
            </a:r>
            <a:r>
              <a:rPr lang="en-IN" sz="1800" dirty="0" err="1"/>
              <a:t>booleans</a:t>
            </a:r>
            <a:r>
              <a:rPr lang="en-IN" sz="1800" dirty="0"/>
              <a:t>).</a:t>
            </a:r>
          </a:p>
          <a:p>
            <a:pPr marL="285750" indent="-285750" algn="just">
              <a:buChar char="•"/>
            </a:pPr>
            <a:r>
              <a:rPr lang="en-IN" sz="1800" dirty="0"/>
              <a:t>Describe functions, including lambda functions, and their use in Python.</a:t>
            </a:r>
          </a:p>
          <a:p>
            <a:pPr marL="285750" indent="-285750" algn="just">
              <a:buChar char="•"/>
            </a:pPr>
            <a:r>
              <a:rPr lang="en-IN" sz="1800" dirty="0"/>
              <a:t>Create and use custom functions to organize code.</a:t>
            </a:r>
            <a:endParaRPr lang="en-IN" dirty="0"/>
          </a:p>
          <a:p>
            <a:pPr marL="285750" indent="-285750" algn="just">
              <a:buChar char="•"/>
            </a:pPr>
            <a:r>
              <a:rPr lang="en-IN" sz="1800" dirty="0"/>
              <a:t>Create a basic class with attributes and methods.</a:t>
            </a:r>
          </a:p>
          <a:p>
            <a:pPr marL="285750" indent="-285750" algn="just">
              <a:buChar char="•"/>
            </a:pPr>
            <a:r>
              <a:rPr lang="en-IN" sz="1800" dirty="0"/>
              <a:t>Identify attributes as variables belonging to a class or object.</a:t>
            </a:r>
          </a:p>
          <a:p>
            <a:pPr marL="285750" indent="-285750">
              <a:buChar char="•"/>
            </a:pPr>
            <a:endParaRPr lang="en-IN" sz="1800" dirty="0"/>
          </a:p>
        </p:txBody>
      </p: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3">
            <a:alphaModFix amt="85000"/>
          </a:blip>
          <a:srcRect l="13763" t="6135" r="13650"/>
          <a:stretch/>
        </p:blipFill>
        <p:spPr>
          <a:xfrm>
            <a:off x="7345680" y="1442720"/>
            <a:ext cx="4500880" cy="463296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a:solidFill>
                  <a:schemeClr val="tx1"/>
                </a:solidFill>
                <a:latin typeface="+mn-lt"/>
              </a:rPr>
              <a:t>GOAL</a:t>
            </a:r>
          </a:p>
        </p:txBody>
      </p:sp>
    </p:spTree>
    <p:extLst>
      <p:ext uri="{BB962C8B-B14F-4D97-AF65-F5344CB8AC3E}">
        <p14:creationId xmlns:p14="http://schemas.microsoft.com/office/powerpoint/2010/main" val="1909311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3A03B05-224D-FEC5-7F8E-8F768A99D7A4}"/>
              </a:ext>
            </a:extLst>
          </p:cNvPr>
          <p:cNvSpPr txBox="1"/>
          <p:nvPr/>
        </p:nvSpPr>
        <p:spPr>
          <a:xfrm>
            <a:off x="201192" y="932378"/>
            <a:ext cx="6115050" cy="400110"/>
          </a:xfrm>
          <a:prstGeom prst="rect">
            <a:avLst/>
          </a:prstGeom>
          <a:noFill/>
        </p:spPr>
        <p:txBody>
          <a:bodyPr wrap="square" lIns="91440" tIns="45720" rIns="91440" bIns="45720" anchor="t">
            <a:spAutoFit/>
          </a:bodyPr>
          <a:lstStyle/>
          <a:p>
            <a:r>
              <a:rPr lang="en-IN" sz="2000" b="1">
                <a:solidFill>
                  <a:srgbClr val="002060"/>
                </a:solidFill>
                <a:latin typeface="Arial"/>
                <a:ea typeface="+mj-ea"/>
                <a:cs typeface="Arial"/>
              </a:rPr>
              <a:t>Type of Function in Python</a:t>
            </a:r>
            <a:endParaRPr lang="en-US" sz="2000">
              <a:ea typeface="+mj-ea"/>
            </a:endParaRPr>
          </a:p>
        </p:txBody>
      </p:sp>
      <p:sp>
        <p:nvSpPr>
          <p:cNvPr id="2" name="TextBox 1">
            <a:extLst>
              <a:ext uri="{FF2B5EF4-FFF2-40B4-BE49-F238E27FC236}">
                <a16:creationId xmlns:a16="http://schemas.microsoft.com/office/drawing/2014/main" id="{3AE7B9F4-2291-20BF-39E6-C0868BFDE387}"/>
              </a:ext>
            </a:extLst>
          </p:cNvPr>
          <p:cNvSpPr txBox="1"/>
          <p:nvPr/>
        </p:nvSpPr>
        <p:spPr>
          <a:xfrm>
            <a:off x="201192" y="1448369"/>
            <a:ext cx="1124766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sz="1800" b="1">
                <a:latin typeface="Arial" panose="020B0604020202020204" pitchFamily="34" charset="0"/>
                <a:cs typeface="Arial" panose="020B0604020202020204" pitchFamily="34" charset="0"/>
              </a:rPr>
              <a:t>Built-in Functions</a:t>
            </a:r>
            <a:endParaRPr lang="en-US" sz="1800">
              <a:latin typeface="Arial" panose="020B0604020202020204" pitchFamily="34" charset="0"/>
              <a:cs typeface="Arial" panose="020B0604020202020204" pitchFamily="34" charset="0"/>
            </a:endParaRPr>
          </a:p>
          <a:p>
            <a:pPr algn="just"/>
            <a:r>
              <a:rPr lang="en-US" sz="1800">
                <a:latin typeface="Arial" panose="020B0604020202020204" pitchFamily="34" charset="0"/>
                <a:cs typeface="Arial" panose="020B0604020202020204" pitchFamily="34" charset="0"/>
              </a:rPr>
              <a:t>These are functions that are pre-defined and provided by Python. You can use them directly without needing to define them yourself.</a:t>
            </a:r>
          </a:p>
          <a:p>
            <a:pPr algn="just"/>
            <a:endParaRPr lang="en-US" sz="1800" b="1">
              <a:latin typeface="Arial" panose="020B0604020202020204" pitchFamily="34" charset="0"/>
              <a:cs typeface="Arial" panose="020B0604020202020204" pitchFamily="34" charset="0"/>
            </a:endParaRPr>
          </a:p>
          <a:p>
            <a:pPr algn="just"/>
            <a:r>
              <a:rPr lang="en-US" sz="1800" b="1">
                <a:latin typeface="Arial" panose="020B0604020202020204" pitchFamily="34" charset="0"/>
                <a:cs typeface="Arial" panose="020B0604020202020204" pitchFamily="34" charset="0"/>
              </a:rPr>
              <a:t>Examples</a:t>
            </a:r>
            <a:r>
              <a:rPr lang="en-US" sz="1800">
                <a:latin typeface="Arial" panose="020B0604020202020204" pitchFamily="34" charset="0"/>
                <a:cs typeface="Arial" panose="020B0604020202020204" pitchFamily="34" charset="0"/>
              </a:rPr>
              <a:t>:</a:t>
            </a:r>
          </a:p>
          <a:p>
            <a:pPr marL="228600" lvl="1" indent="-228600" algn="just">
              <a:buFont typeface=""/>
              <a:buChar char="•"/>
            </a:pPr>
            <a:r>
              <a:rPr lang="en-US" sz="1800">
                <a:latin typeface="Arial" panose="020B0604020202020204" pitchFamily="34" charset="0"/>
                <a:cs typeface="Arial" panose="020B0604020202020204" pitchFamily="34" charset="0"/>
              </a:rPr>
              <a:t>print(): Outputs data to the console.</a:t>
            </a:r>
          </a:p>
          <a:p>
            <a:pPr marL="228600" lvl="1" indent="-228600" algn="just">
              <a:buFont typeface=""/>
              <a:buChar char="•"/>
            </a:pPr>
            <a:r>
              <a:rPr lang="en-US" sz="1800" err="1">
                <a:latin typeface="Arial" panose="020B0604020202020204" pitchFamily="34" charset="0"/>
                <a:cs typeface="Arial" panose="020B0604020202020204" pitchFamily="34" charset="0"/>
              </a:rPr>
              <a:t>len</a:t>
            </a:r>
            <a:r>
              <a:rPr lang="en-US" sz="1800">
                <a:latin typeface="Arial" panose="020B0604020202020204" pitchFamily="34" charset="0"/>
                <a:cs typeface="Arial" panose="020B0604020202020204" pitchFamily="34" charset="0"/>
              </a:rPr>
              <a:t>(): Returns the length of an object like a list, string, etc.</a:t>
            </a:r>
          </a:p>
          <a:p>
            <a:pPr marL="228600" lvl="1" indent="-228600" algn="just">
              <a:buFont typeface=""/>
              <a:buChar char="•"/>
            </a:pPr>
            <a:r>
              <a:rPr lang="en-US" sz="1800">
                <a:latin typeface="Arial" panose="020B0604020202020204" pitchFamily="34" charset="0"/>
                <a:cs typeface="Arial" panose="020B0604020202020204" pitchFamily="34" charset="0"/>
              </a:rPr>
              <a:t>type(): Returns the type of an object.</a:t>
            </a:r>
          </a:p>
          <a:p>
            <a:pPr marL="228600" lvl="1" indent="-228600" algn="just">
              <a:buFont typeface=""/>
              <a:buChar char="•"/>
            </a:pPr>
            <a:endParaRPr lang="en-US" sz="1800">
              <a:latin typeface="Arial" panose="020B0604020202020204" pitchFamily="34" charset="0"/>
              <a:cs typeface="Arial" panose="020B0604020202020204" pitchFamily="34" charset="0"/>
            </a:endParaRPr>
          </a:p>
          <a:p>
            <a:r>
              <a:rPr lang="en-US" sz="1800" b="1">
                <a:latin typeface="Arial" panose="020B0604020202020204" pitchFamily="34" charset="0"/>
                <a:cs typeface="Arial" panose="020B0604020202020204" pitchFamily="34" charset="0"/>
              </a:rPr>
              <a:t>2. User-defined Functions</a:t>
            </a:r>
          </a:p>
          <a:p>
            <a:r>
              <a:rPr lang="en-US" sz="1800">
                <a:latin typeface="Arial" panose="020B0604020202020204" pitchFamily="34" charset="0"/>
                <a:cs typeface="Arial" panose="020B0604020202020204" pitchFamily="34" charset="0"/>
              </a:rPr>
              <a:t>Functions that you define yourself to perform specific tasks.</a:t>
            </a:r>
          </a:p>
          <a:p>
            <a:endParaRPr lang="en-US" sz="1800" b="1">
              <a:latin typeface="Arial" panose="020B0604020202020204" pitchFamily="34" charset="0"/>
              <a:cs typeface="Arial" panose="020B0604020202020204" pitchFamily="34" charset="0"/>
            </a:endParaRPr>
          </a:p>
          <a:p>
            <a:r>
              <a:rPr lang="en-US" sz="1800" b="1">
                <a:latin typeface="Arial" panose="020B0604020202020204" pitchFamily="34" charset="0"/>
                <a:cs typeface="Arial" panose="020B0604020202020204" pitchFamily="34" charset="0"/>
              </a:rPr>
              <a:t>Syntax</a:t>
            </a:r>
            <a:r>
              <a:rPr lang="en-US" sz="1800">
                <a:latin typeface="Arial" panose="020B0604020202020204" pitchFamily="34" charset="0"/>
                <a:cs typeface="Arial" panose="020B0604020202020204" pitchFamily="34" charset="0"/>
              </a:rPr>
              <a:t>:</a:t>
            </a:r>
          </a:p>
          <a:p>
            <a:pPr marL="228600" indent="-228600">
              <a:buFont typeface=""/>
              <a:buChar char="•"/>
            </a:pPr>
            <a:endParaRPr lang="en-US" sz="1800">
              <a:latin typeface="Arial" panose="020B0604020202020204" pitchFamily="34" charset="0"/>
              <a:cs typeface="Arial" panose="020B0604020202020204" pitchFamily="34" charset="0"/>
            </a:endParaRPr>
          </a:p>
          <a:p>
            <a:r>
              <a:rPr lang="en-US" sz="1800">
                <a:latin typeface="Consolas" panose="020B0609020204030204" pitchFamily="49" charset="0"/>
                <a:cs typeface="Arial" panose="020B0604020202020204" pitchFamily="34" charset="0"/>
              </a:rPr>
              <a:t>def </a:t>
            </a:r>
            <a:r>
              <a:rPr lang="en-US" sz="1800" err="1">
                <a:latin typeface="Consolas" panose="020B0609020204030204" pitchFamily="49" charset="0"/>
                <a:cs typeface="Arial" panose="020B0604020202020204" pitchFamily="34" charset="0"/>
              </a:rPr>
              <a:t>function_name</a:t>
            </a:r>
            <a:r>
              <a:rPr lang="en-US" sz="1800">
                <a:latin typeface="Consolas" panose="020B0609020204030204" pitchFamily="49" charset="0"/>
                <a:cs typeface="Arial" panose="020B0604020202020204" pitchFamily="34" charset="0"/>
              </a:rPr>
              <a:t>(parameters): </a:t>
            </a:r>
          </a:p>
          <a:p>
            <a:r>
              <a:rPr lang="en-US" sz="1800">
                <a:latin typeface="Consolas" panose="020B0609020204030204" pitchFamily="49" charset="0"/>
              </a:rPr>
              <a:t>    #Function body </a:t>
            </a:r>
          </a:p>
          <a:p>
            <a:r>
              <a:rPr lang="en-US" sz="1800">
                <a:latin typeface="Consolas" panose="020B0609020204030204" pitchFamily="49" charset="0"/>
              </a:rPr>
              <a:t>    return value # (Optional)</a:t>
            </a:r>
          </a:p>
        </p:txBody>
      </p:sp>
    </p:spTree>
    <p:extLst>
      <p:ext uri="{BB962C8B-B14F-4D97-AF65-F5344CB8AC3E}">
        <p14:creationId xmlns:p14="http://schemas.microsoft.com/office/powerpoint/2010/main" val="2056862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3A03B05-224D-FEC5-7F8E-8F768A99D7A4}"/>
              </a:ext>
            </a:extLst>
          </p:cNvPr>
          <p:cNvSpPr txBox="1"/>
          <p:nvPr/>
        </p:nvSpPr>
        <p:spPr>
          <a:xfrm>
            <a:off x="199346" y="948069"/>
            <a:ext cx="6115050" cy="400110"/>
          </a:xfrm>
          <a:prstGeom prst="rect">
            <a:avLst/>
          </a:prstGeom>
          <a:noFill/>
        </p:spPr>
        <p:txBody>
          <a:bodyPr wrap="square">
            <a:spAutoFit/>
          </a:bodyPr>
          <a:lstStyle/>
          <a:p>
            <a:r>
              <a:rPr lang="en-IN" sz="2000" b="1">
                <a:solidFill>
                  <a:srgbClr val="002060"/>
                </a:solidFill>
                <a:latin typeface="Arial" panose="020B0604020202020204" pitchFamily="34" charset="0"/>
                <a:ea typeface="+mj-ea"/>
                <a:cs typeface="Arial" panose="020B0604020202020204" pitchFamily="34" charset="0"/>
              </a:rPr>
              <a:t>Function Definition</a:t>
            </a:r>
          </a:p>
        </p:txBody>
      </p:sp>
      <p:sp>
        <p:nvSpPr>
          <p:cNvPr id="18" name="TextBox 17">
            <a:extLst>
              <a:ext uri="{FF2B5EF4-FFF2-40B4-BE49-F238E27FC236}">
                <a16:creationId xmlns:a16="http://schemas.microsoft.com/office/drawing/2014/main" id="{4150A7DF-5D67-A3EE-0655-3DE72B1976AA}"/>
              </a:ext>
            </a:extLst>
          </p:cNvPr>
          <p:cNvSpPr txBox="1"/>
          <p:nvPr/>
        </p:nvSpPr>
        <p:spPr>
          <a:xfrm>
            <a:off x="211635" y="1467469"/>
            <a:ext cx="11090275" cy="4247317"/>
          </a:xfrm>
          <a:prstGeom prst="rect">
            <a:avLst/>
          </a:prstGeom>
          <a:noFill/>
        </p:spPr>
        <p:txBody>
          <a:bodyPr wrap="square" lIns="91440" tIns="45720" rIns="91440" bIns="45720" anchor="t">
            <a:spAutoFit/>
          </a:bodyPr>
          <a:lstStyle/>
          <a:p>
            <a:r>
              <a:rPr lang="en-IN" sz="1800">
                <a:latin typeface="Arial"/>
                <a:cs typeface="Arial"/>
              </a:rPr>
              <a:t>The python def keyword is used to define a function; it is placed before a function name that is provided by the user to create a user-defined function.</a:t>
            </a:r>
          </a:p>
          <a:p>
            <a:endParaRPr lang="en-IN" sz="1800"/>
          </a:p>
          <a:p>
            <a:r>
              <a:rPr lang="en-US" sz="1800">
                <a:latin typeface="Consolas" panose="020B0609020204030204" pitchFamily="49" charset="0"/>
                <a:cs typeface="Arial" panose="020B0604020202020204" pitchFamily="34" charset="0"/>
              </a:rPr>
              <a:t>def </a:t>
            </a:r>
            <a:r>
              <a:rPr lang="en-US" sz="1800" err="1">
                <a:latin typeface="Consolas" panose="020B0609020204030204" pitchFamily="49" charset="0"/>
                <a:cs typeface="Arial" panose="020B0604020202020204" pitchFamily="34" charset="0"/>
              </a:rPr>
              <a:t>function_name</a:t>
            </a:r>
            <a:r>
              <a:rPr lang="en-US" sz="1800">
                <a:latin typeface="Consolas" panose="020B0609020204030204" pitchFamily="49" charset="0"/>
                <a:cs typeface="Arial" panose="020B0604020202020204" pitchFamily="34" charset="0"/>
              </a:rPr>
              <a:t>(parameters):</a:t>
            </a:r>
          </a:p>
          <a:p>
            <a:r>
              <a:rPr lang="en-US" sz="1800">
                <a:latin typeface="Consolas" panose="020B0609020204030204" pitchFamily="49" charset="0"/>
                <a:cs typeface="Arial" panose="020B0604020202020204" pitchFamily="34" charset="0"/>
              </a:rPr>
              <a:t>    """docstring"""</a:t>
            </a:r>
          </a:p>
          <a:p>
            <a:r>
              <a:rPr lang="en-US" sz="1800">
                <a:latin typeface="Consolas" panose="020B0609020204030204" pitchFamily="49" charset="0"/>
                <a:cs typeface="Arial" panose="020B0604020202020204" pitchFamily="34" charset="0"/>
              </a:rPr>
              <a:t>    statement(s)</a:t>
            </a:r>
          </a:p>
          <a:p>
            <a:r>
              <a:rPr lang="en-US" sz="1800">
                <a:latin typeface="Consolas" panose="020B0609020204030204" pitchFamily="49" charset="0"/>
                <a:cs typeface="Arial" panose="020B0604020202020204" pitchFamily="34" charset="0"/>
              </a:rPr>
              <a:t>    return value</a:t>
            </a:r>
          </a:p>
          <a:p>
            <a:endParaRPr lang="en-US" sz="1800">
              <a:latin typeface="Consolas" panose="020B0609020204030204" pitchFamily="49" charset="0"/>
              <a:cs typeface="Arial" panose="020B0604020202020204" pitchFamily="34" charset="0"/>
            </a:endParaRPr>
          </a:p>
          <a:p>
            <a:r>
              <a:rPr lang="en-IN" sz="1800" b="1">
                <a:latin typeface="Arial" panose="020B0604020202020204" pitchFamily="34" charset="0"/>
                <a:cs typeface="Arial" panose="020B0604020202020204" pitchFamily="34" charset="0"/>
              </a:rPr>
              <a:t>Here’s the definition of a simple function, hello</a:t>
            </a:r>
          </a:p>
          <a:p>
            <a:endParaRPr lang="en-US" sz="1800">
              <a:latin typeface="Consolas" panose="020B0609020204030204" pitchFamily="49" charset="0"/>
              <a:cs typeface="Arial" panose="020B0604020202020204" pitchFamily="34" charset="0"/>
            </a:endParaRPr>
          </a:p>
          <a:p>
            <a:r>
              <a:rPr lang="en-IN" sz="1800">
                <a:latin typeface="Consolas" panose="020B0609020204030204" pitchFamily="49" charset="0"/>
                <a:cs typeface="Arial" panose="020B0604020202020204" pitchFamily="34" charset="0"/>
              </a:rPr>
              <a:t>def hello():</a:t>
            </a:r>
          </a:p>
          <a:p>
            <a:r>
              <a:rPr lang="en-IN" sz="1800">
                <a:latin typeface="Consolas" panose="020B0609020204030204" pitchFamily="49" charset="0"/>
                <a:cs typeface="Arial" panose="020B0604020202020204" pitchFamily="34" charset="0"/>
              </a:rPr>
              <a:t>    """This function says hello and greets you"""</a:t>
            </a:r>
          </a:p>
          <a:p>
            <a:r>
              <a:rPr lang="en-IN" sz="1800">
                <a:latin typeface="Consolas" panose="020B0609020204030204" pitchFamily="49" charset="0"/>
                <a:cs typeface="Arial" panose="020B0604020202020204" pitchFamily="34" charset="0"/>
              </a:rPr>
              <a:t>    print("Hello")</a:t>
            </a:r>
          </a:p>
          <a:p>
            <a:r>
              <a:rPr lang="en-IN" sz="1800">
                <a:latin typeface="Consolas" panose="020B0609020204030204" pitchFamily="49" charset="0"/>
                <a:cs typeface="Arial" panose="020B0604020202020204" pitchFamily="34" charset="0"/>
              </a:rPr>
              <a:t>    print("Glad to meet you")</a:t>
            </a:r>
          </a:p>
          <a:p>
            <a:endParaRPr lang="en-IN" sz="1800">
              <a:latin typeface="Arial"/>
              <a:cs typeface="Arial"/>
            </a:endParaRPr>
          </a:p>
        </p:txBody>
      </p:sp>
      <p:pic>
        <p:nvPicPr>
          <p:cNvPr id="2" name="Picture 2" descr="Python Function">
            <a:extLst>
              <a:ext uri="{FF2B5EF4-FFF2-40B4-BE49-F238E27FC236}">
                <a16:creationId xmlns:a16="http://schemas.microsoft.com/office/drawing/2014/main" id="{C8CD94B1-5F78-5525-C686-1BC5AF115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323" y="2690252"/>
            <a:ext cx="5176157" cy="291158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7689EA4-ED12-FADF-7FD4-1FC8A1FFF550}"/>
              </a:ext>
            </a:extLst>
          </p:cNvPr>
          <p:cNvGrpSpPr/>
          <p:nvPr/>
        </p:nvGrpSpPr>
        <p:grpSpPr>
          <a:xfrm>
            <a:off x="0" y="6055360"/>
            <a:ext cx="12192000" cy="356968"/>
            <a:chOff x="0" y="6055360"/>
            <a:chExt cx="12192000" cy="356968"/>
          </a:xfrm>
        </p:grpSpPr>
        <p:sp>
          <p:nvSpPr>
            <p:cNvPr id="12" name="TextBox 11">
              <a:extLst>
                <a:ext uri="{FF2B5EF4-FFF2-40B4-BE49-F238E27FC236}">
                  <a16:creationId xmlns:a16="http://schemas.microsoft.com/office/drawing/2014/main" id="{A5263255-02B4-9A3D-ECAB-54AB2739B358}"/>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3" name="TextBox 12">
              <a:extLst>
                <a:ext uri="{FF2B5EF4-FFF2-40B4-BE49-F238E27FC236}">
                  <a16:creationId xmlns:a16="http://schemas.microsoft.com/office/drawing/2014/main" id="{A6CAE89D-8CF7-CA98-9593-B36534CCF29B}"/>
                </a:ext>
              </a:extLst>
            </p:cNvPr>
            <p:cNvSpPr txBox="1"/>
            <p:nvPr/>
          </p:nvSpPr>
          <p:spPr>
            <a:xfrm>
              <a:off x="880529" y="6135329"/>
              <a:ext cx="6806146" cy="276999"/>
            </a:xfrm>
            <a:prstGeom prst="rect">
              <a:avLst/>
            </a:prstGeom>
            <a:noFill/>
          </p:spPr>
          <p:txBody>
            <a:bodyPr wrap="square" rtlCol="0">
              <a:spAutoFit/>
            </a:bodyPr>
            <a:lstStyle/>
            <a:p>
              <a:pPr>
                <a:spcAft>
                  <a:spcPts val="800"/>
                </a:spcAft>
              </a:pPr>
              <a:r>
                <a:rPr lang="en-IN" sz="1200">
                  <a:solidFill>
                    <a:srgbClr val="0000FF"/>
                  </a:solidFill>
                  <a:latin typeface="+mn-lt"/>
                </a:rPr>
                <a:t>https://www.boardinfinity.com/blog/functions-in-python/</a:t>
              </a:r>
            </a:p>
          </p:txBody>
        </p:sp>
        <p:cxnSp>
          <p:nvCxnSpPr>
            <p:cNvPr id="15" name="Straight Connector 14">
              <a:extLst>
                <a:ext uri="{FF2B5EF4-FFF2-40B4-BE49-F238E27FC236}">
                  <a16:creationId xmlns:a16="http://schemas.microsoft.com/office/drawing/2014/main" id="{1C1B0DD9-34B6-234A-B90D-AF8437249B2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3997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3A03B05-224D-FEC5-7F8E-8F768A99D7A4}"/>
              </a:ext>
            </a:extLst>
          </p:cNvPr>
          <p:cNvSpPr txBox="1"/>
          <p:nvPr/>
        </p:nvSpPr>
        <p:spPr>
          <a:xfrm>
            <a:off x="210510" y="975565"/>
            <a:ext cx="6115050" cy="400110"/>
          </a:xfrm>
          <a:prstGeom prst="rect">
            <a:avLst/>
          </a:prstGeom>
          <a:noFill/>
        </p:spPr>
        <p:txBody>
          <a:bodyPr wrap="square">
            <a:spAutoFit/>
          </a:bodyPr>
          <a:lstStyle/>
          <a:p>
            <a:r>
              <a:rPr lang="en-IN" sz="2000" b="1">
                <a:solidFill>
                  <a:srgbClr val="002060"/>
                </a:solidFill>
                <a:latin typeface="Arial" panose="020B0604020202020204" pitchFamily="34" charset="0"/>
                <a:ea typeface="+mj-ea"/>
                <a:cs typeface="Arial" panose="020B0604020202020204" pitchFamily="34" charset="0"/>
              </a:rPr>
              <a:t>Calling a Function</a:t>
            </a:r>
          </a:p>
        </p:txBody>
      </p:sp>
      <p:sp>
        <p:nvSpPr>
          <p:cNvPr id="10" name="TextBox 9">
            <a:extLst>
              <a:ext uri="{FF2B5EF4-FFF2-40B4-BE49-F238E27FC236}">
                <a16:creationId xmlns:a16="http://schemas.microsoft.com/office/drawing/2014/main" id="{4E84D7C4-F40A-80C9-F319-676B2FC8E07F}"/>
              </a:ext>
            </a:extLst>
          </p:cNvPr>
          <p:cNvSpPr txBox="1"/>
          <p:nvPr/>
        </p:nvSpPr>
        <p:spPr>
          <a:xfrm>
            <a:off x="210510" y="1475148"/>
            <a:ext cx="6480222" cy="3693319"/>
          </a:xfrm>
          <a:prstGeom prst="rect">
            <a:avLst/>
          </a:prstGeom>
          <a:noFill/>
        </p:spPr>
        <p:txBody>
          <a:bodyPr wrap="square">
            <a:spAutoFit/>
          </a:bodyPr>
          <a:lstStyle/>
          <a:p>
            <a:r>
              <a:rPr lang="en-IN" sz="1800" b="1">
                <a:latin typeface="Arial" panose="020B0604020202020204" pitchFamily="34" charset="0"/>
                <a:cs typeface="Arial" panose="020B0604020202020204" pitchFamily="34" charset="0"/>
              </a:rPr>
              <a:t>Python Function Call code</a:t>
            </a:r>
          </a:p>
          <a:p>
            <a:endParaRPr lang="en-IN" sz="1800">
              <a:latin typeface="Consolas" panose="020B0609020204030204" pitchFamily="49" charset="0"/>
              <a:cs typeface="Arial" panose="020B0604020202020204" pitchFamily="34" charset="0"/>
            </a:endParaRPr>
          </a:p>
          <a:p>
            <a:endParaRPr lang="en-IN" sz="1800">
              <a:latin typeface="Consolas" panose="020B0609020204030204" pitchFamily="49" charset="0"/>
              <a:cs typeface="Arial" panose="020B0604020202020204" pitchFamily="34" charset="0"/>
            </a:endParaRPr>
          </a:p>
          <a:p>
            <a:r>
              <a:rPr lang="en-IN" sz="1800">
                <a:latin typeface="Consolas" panose="020B0609020204030204" pitchFamily="49" charset="0"/>
                <a:cs typeface="Arial" panose="020B0604020202020204" pitchFamily="34" charset="0"/>
              </a:rPr>
              <a:t>def greet():</a:t>
            </a:r>
          </a:p>
          <a:p>
            <a:r>
              <a:rPr lang="en-IN" sz="1800">
                <a:latin typeface="Consolas" panose="020B0609020204030204" pitchFamily="49" charset="0"/>
                <a:cs typeface="Arial" panose="020B0604020202020204" pitchFamily="34" charset="0"/>
              </a:rPr>
              <a:t>    print('Hello World!')</a:t>
            </a:r>
          </a:p>
          <a:p>
            <a:endParaRPr lang="en-IN" sz="1800">
              <a:latin typeface="Consolas" panose="020B0609020204030204" pitchFamily="49" charset="0"/>
              <a:cs typeface="Arial" panose="020B0604020202020204" pitchFamily="34" charset="0"/>
            </a:endParaRPr>
          </a:p>
          <a:p>
            <a:r>
              <a:rPr lang="en-IN" sz="1800">
                <a:latin typeface="Consolas" panose="020B0609020204030204" pitchFamily="49" charset="0"/>
                <a:cs typeface="Arial" panose="020B0604020202020204" pitchFamily="34" charset="0"/>
              </a:rPr>
              <a:t># call the function</a:t>
            </a:r>
          </a:p>
          <a:p>
            <a:r>
              <a:rPr lang="en-IN" sz="1800">
                <a:latin typeface="Consolas" panose="020B0609020204030204" pitchFamily="49" charset="0"/>
                <a:cs typeface="Arial" panose="020B0604020202020204" pitchFamily="34" charset="0"/>
              </a:rPr>
              <a:t>greet()</a:t>
            </a:r>
          </a:p>
          <a:p>
            <a:endParaRPr lang="en-IN" sz="1800">
              <a:latin typeface="Consolas" panose="020B0609020204030204" pitchFamily="49" charset="0"/>
              <a:cs typeface="Arial" panose="020B0604020202020204" pitchFamily="34" charset="0"/>
            </a:endParaRPr>
          </a:p>
          <a:p>
            <a:r>
              <a:rPr lang="en-IN" sz="1800">
                <a:latin typeface="Consolas" panose="020B0609020204030204" pitchFamily="49" charset="0"/>
                <a:cs typeface="Arial" panose="020B0604020202020204" pitchFamily="34" charset="0"/>
              </a:rPr>
              <a:t>print('Outside function’)</a:t>
            </a:r>
          </a:p>
          <a:p>
            <a:endParaRPr lang="en-IN" sz="1800">
              <a:latin typeface="Consolas" panose="020B0609020204030204" pitchFamily="49" charset="0"/>
              <a:cs typeface="Arial" panose="020B0604020202020204" pitchFamily="34" charset="0"/>
            </a:endParaRPr>
          </a:p>
          <a:p>
            <a:r>
              <a:rPr lang="en-US" sz="1800" b="0" i="0">
                <a:solidFill>
                  <a:srgbClr val="202124"/>
                </a:solidFill>
                <a:effectLst/>
                <a:latin typeface="Arial" panose="020B0604020202020204" pitchFamily="34" charset="0"/>
                <a:cs typeface="Arial" panose="020B0604020202020204" pitchFamily="34" charset="0"/>
              </a:rPr>
              <a:t>Once you have defined a function, you can call it in your code as many times as you need. </a:t>
            </a:r>
          </a:p>
        </p:txBody>
      </p:sp>
      <p:pic>
        <p:nvPicPr>
          <p:cNvPr id="3074" name="Picture 2" descr="Python Function Working">
            <a:extLst>
              <a:ext uri="{FF2B5EF4-FFF2-40B4-BE49-F238E27FC236}">
                <a16:creationId xmlns:a16="http://schemas.microsoft.com/office/drawing/2014/main" id="{8451D8C9-42C8-F192-B66A-7BCCE05EF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23" r="23741"/>
          <a:stretch/>
        </p:blipFill>
        <p:spPr bwMode="auto">
          <a:xfrm>
            <a:off x="6563867" y="2169160"/>
            <a:ext cx="5059173" cy="30226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EF25FF3-B755-B05C-9F92-0E32C64DCA0C}"/>
              </a:ext>
            </a:extLst>
          </p:cNvPr>
          <p:cNvGrpSpPr/>
          <p:nvPr/>
        </p:nvGrpSpPr>
        <p:grpSpPr>
          <a:xfrm>
            <a:off x="0" y="6055360"/>
            <a:ext cx="12192000" cy="356968"/>
            <a:chOff x="0" y="6055360"/>
            <a:chExt cx="12192000" cy="356968"/>
          </a:xfrm>
        </p:grpSpPr>
        <p:sp>
          <p:nvSpPr>
            <p:cNvPr id="7" name="TextBox 6">
              <a:extLst>
                <a:ext uri="{FF2B5EF4-FFF2-40B4-BE49-F238E27FC236}">
                  <a16:creationId xmlns:a16="http://schemas.microsoft.com/office/drawing/2014/main" id="{D4D0FE23-3B48-FF06-AA82-4A328374778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8" name="TextBox 7">
              <a:extLst>
                <a:ext uri="{FF2B5EF4-FFF2-40B4-BE49-F238E27FC236}">
                  <a16:creationId xmlns:a16="http://schemas.microsoft.com/office/drawing/2014/main" id="{81072E15-0B5D-A937-0D7F-89AA730F0573}"/>
                </a:ext>
              </a:extLst>
            </p:cNvPr>
            <p:cNvSpPr txBox="1"/>
            <p:nvPr/>
          </p:nvSpPr>
          <p:spPr>
            <a:xfrm>
              <a:off x="880529" y="6135329"/>
              <a:ext cx="6806146" cy="276999"/>
            </a:xfrm>
            <a:prstGeom prst="rect">
              <a:avLst/>
            </a:prstGeom>
            <a:noFill/>
          </p:spPr>
          <p:txBody>
            <a:bodyPr wrap="square" rtlCol="0">
              <a:spAutoFit/>
            </a:bodyPr>
            <a:lstStyle/>
            <a:p>
              <a:pPr>
                <a:spcAft>
                  <a:spcPts val="800"/>
                </a:spcAft>
              </a:pPr>
              <a:r>
                <a:rPr lang="en-IN" sz="1200">
                  <a:solidFill>
                    <a:srgbClr val="0000FF"/>
                  </a:solidFill>
                  <a:latin typeface="+mn-lt"/>
                </a:rPr>
                <a:t>https://www.programiz.com/sites/tutorial2program/files/create-function-python.png</a:t>
              </a:r>
            </a:p>
          </p:txBody>
        </p:sp>
        <p:cxnSp>
          <p:nvCxnSpPr>
            <p:cNvPr id="9" name="Straight Connector 8">
              <a:extLst>
                <a:ext uri="{FF2B5EF4-FFF2-40B4-BE49-F238E27FC236}">
                  <a16:creationId xmlns:a16="http://schemas.microsoft.com/office/drawing/2014/main" id="{0F16E1E8-5EA5-CA06-EB1D-023EC8BD975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798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3A03B05-224D-FEC5-7F8E-8F768A99D7A4}"/>
              </a:ext>
            </a:extLst>
          </p:cNvPr>
          <p:cNvSpPr txBox="1"/>
          <p:nvPr/>
        </p:nvSpPr>
        <p:spPr>
          <a:xfrm>
            <a:off x="227924" y="954568"/>
            <a:ext cx="6115050" cy="400110"/>
          </a:xfrm>
          <a:prstGeom prst="rect">
            <a:avLst/>
          </a:prstGeom>
          <a:noFill/>
        </p:spPr>
        <p:txBody>
          <a:bodyPr wrap="square">
            <a:spAutoFit/>
          </a:bodyPr>
          <a:lstStyle/>
          <a:p>
            <a:r>
              <a:rPr lang="en-IN" sz="2000" b="1">
                <a:solidFill>
                  <a:srgbClr val="002060"/>
                </a:solidFill>
                <a:latin typeface="Arial" panose="020B0604020202020204" pitchFamily="34" charset="0"/>
                <a:ea typeface="+mj-ea"/>
                <a:cs typeface="Arial" panose="020B0604020202020204" pitchFamily="34" charset="0"/>
              </a:rPr>
              <a:t>The return Statement in a Function</a:t>
            </a:r>
          </a:p>
        </p:txBody>
      </p:sp>
      <p:sp>
        <p:nvSpPr>
          <p:cNvPr id="4" name="TextBox 3">
            <a:extLst>
              <a:ext uri="{FF2B5EF4-FFF2-40B4-BE49-F238E27FC236}">
                <a16:creationId xmlns:a16="http://schemas.microsoft.com/office/drawing/2014/main" id="{BCD6C81F-AD98-A0F8-D94A-F86990E77D71}"/>
              </a:ext>
            </a:extLst>
          </p:cNvPr>
          <p:cNvSpPr txBox="1"/>
          <p:nvPr/>
        </p:nvSpPr>
        <p:spPr>
          <a:xfrm>
            <a:off x="282655" y="1451841"/>
            <a:ext cx="7112057" cy="4339650"/>
          </a:xfrm>
          <a:prstGeom prst="rect">
            <a:avLst/>
          </a:prstGeom>
          <a:noFill/>
        </p:spPr>
        <p:txBody>
          <a:bodyPr wrap="square">
            <a:spAutoFit/>
          </a:bodyPr>
          <a:lstStyle/>
          <a:p>
            <a:pPr marL="342900" indent="-342900">
              <a:spcAft>
                <a:spcPts val="800"/>
              </a:spcAft>
              <a:buFont typeface="Arial" panose="020B0604020202020204" pitchFamily="34" charset="0"/>
              <a:buChar char="•"/>
            </a:pPr>
            <a:r>
              <a:rPr lang="en-US" sz="1800">
                <a:latin typeface="Arial" panose="020B0604020202020204" pitchFamily="34" charset="0"/>
                <a:cs typeface="Arial" panose="020B0604020202020204" pitchFamily="34" charset="0"/>
              </a:rPr>
              <a:t>The return statement in Python is used to exit a function and send a value back to the caller. </a:t>
            </a:r>
          </a:p>
          <a:p>
            <a:pPr marL="342900" indent="-342900">
              <a:spcAft>
                <a:spcPts val="800"/>
              </a:spcAft>
              <a:buFont typeface="Arial" panose="020B0604020202020204" pitchFamily="34" charset="0"/>
              <a:buChar char="•"/>
            </a:pPr>
            <a:r>
              <a:rPr lang="en-US" sz="1800">
                <a:latin typeface="Arial" panose="020B0604020202020204" pitchFamily="34" charset="0"/>
                <a:cs typeface="Arial" panose="020B0604020202020204" pitchFamily="34" charset="0"/>
              </a:rPr>
              <a:t>When a function executes a return statement, it immediately stops executing and outputs the specified value.</a:t>
            </a:r>
          </a:p>
          <a:p>
            <a:pPr>
              <a:spcAft>
                <a:spcPts val="800"/>
              </a:spcAft>
            </a:pPr>
            <a:endParaRPr lang="en-IN" sz="1800">
              <a:latin typeface="Arial" panose="020B0604020202020204" pitchFamily="34" charset="0"/>
              <a:cs typeface="Arial" panose="020B0604020202020204" pitchFamily="34" charset="0"/>
            </a:endParaRPr>
          </a:p>
          <a:p>
            <a:pPr>
              <a:spcAft>
                <a:spcPts val="800"/>
              </a:spcAft>
            </a:pPr>
            <a:r>
              <a:rPr lang="en-IN" sz="1800">
                <a:latin typeface="Consolas" panose="020B0609020204030204" pitchFamily="49" charset="0"/>
                <a:cs typeface="Arial" panose="020B0604020202020204" pitchFamily="34" charset="0"/>
              </a:rPr>
              <a:t># function definition</a:t>
            </a:r>
          </a:p>
          <a:p>
            <a:pPr>
              <a:spcAft>
                <a:spcPts val="800"/>
              </a:spcAft>
            </a:pPr>
            <a:r>
              <a:rPr lang="en-IN" sz="1800">
                <a:latin typeface="Consolas" panose="020B0609020204030204" pitchFamily="49" charset="0"/>
                <a:cs typeface="Arial" panose="020B0604020202020204" pitchFamily="34" charset="0"/>
              </a:rPr>
              <a:t>def </a:t>
            </a:r>
            <a:r>
              <a:rPr lang="en-IN" sz="1800" err="1">
                <a:latin typeface="Consolas" panose="020B0609020204030204" pitchFamily="49" charset="0"/>
                <a:cs typeface="Arial" panose="020B0604020202020204" pitchFamily="34" charset="0"/>
              </a:rPr>
              <a:t>find_square</a:t>
            </a:r>
            <a:r>
              <a:rPr lang="en-IN" sz="1800">
                <a:latin typeface="Consolas" panose="020B0609020204030204" pitchFamily="49" charset="0"/>
                <a:cs typeface="Arial" panose="020B0604020202020204" pitchFamily="34" charset="0"/>
              </a:rPr>
              <a:t>(</a:t>
            </a:r>
            <a:r>
              <a:rPr lang="en-IN" sz="1800" err="1">
                <a:latin typeface="Consolas" panose="020B0609020204030204" pitchFamily="49" charset="0"/>
                <a:cs typeface="Arial" panose="020B0604020202020204" pitchFamily="34" charset="0"/>
              </a:rPr>
              <a:t>num</a:t>
            </a:r>
            <a:r>
              <a:rPr lang="en-IN" sz="1800">
                <a:latin typeface="Consolas" panose="020B0609020204030204" pitchFamily="49" charset="0"/>
                <a:cs typeface="Arial" panose="020B0604020202020204" pitchFamily="34" charset="0"/>
              </a:rPr>
              <a:t>):</a:t>
            </a:r>
          </a:p>
          <a:p>
            <a:pPr>
              <a:spcAft>
                <a:spcPts val="800"/>
              </a:spcAft>
            </a:pPr>
            <a:r>
              <a:rPr lang="en-IN" sz="1800">
                <a:latin typeface="Consolas" panose="020B0609020204030204" pitchFamily="49" charset="0"/>
                <a:cs typeface="Arial" panose="020B0604020202020204" pitchFamily="34" charset="0"/>
              </a:rPr>
              <a:t>    result = </a:t>
            </a:r>
            <a:r>
              <a:rPr lang="en-IN" sz="1800" err="1">
                <a:latin typeface="Consolas" panose="020B0609020204030204" pitchFamily="49" charset="0"/>
                <a:cs typeface="Arial" panose="020B0604020202020204" pitchFamily="34" charset="0"/>
              </a:rPr>
              <a:t>num</a:t>
            </a:r>
            <a:r>
              <a:rPr lang="en-IN" sz="1800">
                <a:latin typeface="Consolas" panose="020B0609020204030204" pitchFamily="49" charset="0"/>
                <a:cs typeface="Arial" panose="020B0604020202020204" pitchFamily="34" charset="0"/>
              </a:rPr>
              <a:t> * </a:t>
            </a:r>
            <a:r>
              <a:rPr lang="en-IN" sz="1800" err="1">
                <a:latin typeface="Consolas" panose="020B0609020204030204" pitchFamily="49" charset="0"/>
                <a:cs typeface="Arial" panose="020B0604020202020204" pitchFamily="34" charset="0"/>
              </a:rPr>
              <a:t>num</a:t>
            </a:r>
            <a:endParaRPr lang="en-IN" sz="1800">
              <a:latin typeface="Consolas" panose="020B0609020204030204" pitchFamily="49" charset="0"/>
              <a:cs typeface="Arial" panose="020B0604020202020204" pitchFamily="34" charset="0"/>
            </a:endParaRPr>
          </a:p>
          <a:p>
            <a:pPr>
              <a:spcAft>
                <a:spcPts val="800"/>
              </a:spcAft>
            </a:pPr>
            <a:r>
              <a:rPr lang="en-IN" sz="1800">
                <a:latin typeface="Consolas" panose="020B0609020204030204" pitchFamily="49" charset="0"/>
                <a:cs typeface="Arial" panose="020B0604020202020204" pitchFamily="34" charset="0"/>
              </a:rPr>
              <a:t>    return result</a:t>
            </a:r>
          </a:p>
          <a:p>
            <a:pPr>
              <a:spcAft>
                <a:spcPts val="800"/>
              </a:spcAft>
            </a:pPr>
            <a:r>
              <a:rPr lang="en-IN" sz="1800">
                <a:latin typeface="Consolas" panose="020B0609020204030204" pitchFamily="49" charset="0"/>
                <a:cs typeface="Arial" panose="020B0604020202020204" pitchFamily="34" charset="0"/>
              </a:rPr>
              <a:t># function call</a:t>
            </a:r>
          </a:p>
          <a:p>
            <a:pPr>
              <a:spcAft>
                <a:spcPts val="800"/>
              </a:spcAft>
            </a:pPr>
            <a:r>
              <a:rPr lang="en-IN" sz="1800">
                <a:latin typeface="Consolas" panose="020B0609020204030204" pitchFamily="49" charset="0"/>
                <a:cs typeface="Arial" panose="020B0604020202020204" pitchFamily="34" charset="0"/>
              </a:rPr>
              <a:t>square = </a:t>
            </a:r>
            <a:r>
              <a:rPr lang="en-IN" sz="1800" err="1">
                <a:latin typeface="Consolas" panose="020B0609020204030204" pitchFamily="49" charset="0"/>
                <a:cs typeface="Arial" panose="020B0604020202020204" pitchFamily="34" charset="0"/>
              </a:rPr>
              <a:t>find_square</a:t>
            </a:r>
            <a:r>
              <a:rPr lang="en-IN" sz="1800">
                <a:latin typeface="Consolas" panose="020B0609020204030204" pitchFamily="49" charset="0"/>
                <a:cs typeface="Arial" panose="020B0604020202020204" pitchFamily="34" charset="0"/>
              </a:rPr>
              <a:t>(3)</a:t>
            </a:r>
          </a:p>
          <a:p>
            <a:pPr>
              <a:spcAft>
                <a:spcPts val="800"/>
              </a:spcAft>
            </a:pPr>
            <a:r>
              <a:rPr lang="en-IN" sz="1800">
                <a:latin typeface="Consolas" panose="020B0609020204030204" pitchFamily="49" charset="0"/>
                <a:cs typeface="Arial" panose="020B0604020202020204" pitchFamily="34" charset="0"/>
              </a:rPr>
              <a:t>print('Square:', square)</a:t>
            </a:r>
          </a:p>
        </p:txBody>
      </p:sp>
      <p:pic>
        <p:nvPicPr>
          <p:cNvPr id="5122" name="Picture 2" descr="How function works in Python?">
            <a:extLst>
              <a:ext uri="{FF2B5EF4-FFF2-40B4-BE49-F238E27FC236}">
                <a16:creationId xmlns:a16="http://schemas.microsoft.com/office/drawing/2014/main" id="{13867CAC-1BB9-D7D0-3D43-F9AC71505E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60" r="23851"/>
          <a:stretch/>
        </p:blipFill>
        <p:spPr bwMode="auto">
          <a:xfrm>
            <a:off x="7718419" y="2251833"/>
            <a:ext cx="4190925" cy="311344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ABAD4F1-4764-6A90-92A6-6FC879A6C14E}"/>
              </a:ext>
            </a:extLst>
          </p:cNvPr>
          <p:cNvGrpSpPr/>
          <p:nvPr/>
        </p:nvGrpSpPr>
        <p:grpSpPr>
          <a:xfrm>
            <a:off x="0" y="6055360"/>
            <a:ext cx="12192000" cy="356968"/>
            <a:chOff x="0" y="6055360"/>
            <a:chExt cx="12192000" cy="356968"/>
          </a:xfrm>
        </p:grpSpPr>
        <p:sp>
          <p:nvSpPr>
            <p:cNvPr id="8" name="TextBox 7">
              <a:extLst>
                <a:ext uri="{FF2B5EF4-FFF2-40B4-BE49-F238E27FC236}">
                  <a16:creationId xmlns:a16="http://schemas.microsoft.com/office/drawing/2014/main" id="{4C4E1653-AD32-A935-BAD8-2E51F3BEA5A1}"/>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9" name="TextBox 8">
              <a:extLst>
                <a:ext uri="{FF2B5EF4-FFF2-40B4-BE49-F238E27FC236}">
                  <a16:creationId xmlns:a16="http://schemas.microsoft.com/office/drawing/2014/main" id="{184A99CC-FEAC-4846-1AA9-A58A6C9E7247}"/>
                </a:ext>
              </a:extLst>
            </p:cNvPr>
            <p:cNvSpPr txBox="1"/>
            <p:nvPr/>
          </p:nvSpPr>
          <p:spPr>
            <a:xfrm>
              <a:off x="880529" y="6135329"/>
              <a:ext cx="6806146" cy="276999"/>
            </a:xfrm>
            <a:prstGeom prst="rect">
              <a:avLst/>
            </a:prstGeom>
            <a:noFill/>
          </p:spPr>
          <p:txBody>
            <a:bodyPr wrap="square" rtlCol="0">
              <a:spAutoFit/>
            </a:bodyPr>
            <a:lstStyle/>
            <a:p>
              <a:pPr>
                <a:spcAft>
                  <a:spcPts val="800"/>
                </a:spcAft>
              </a:pPr>
              <a:r>
                <a:rPr lang="en-IN" sz="1200">
                  <a:solidFill>
                    <a:srgbClr val="0000FF"/>
                  </a:solidFill>
                  <a:latin typeface="+mn-lt"/>
                </a:rPr>
                <a:t>https://www.programiz.com/sites/tutorial2program/files/create-function-python.png</a:t>
              </a:r>
            </a:p>
          </p:txBody>
        </p:sp>
        <p:cxnSp>
          <p:nvCxnSpPr>
            <p:cNvPr id="10" name="Straight Connector 9">
              <a:extLst>
                <a:ext uri="{FF2B5EF4-FFF2-40B4-BE49-F238E27FC236}">
                  <a16:creationId xmlns:a16="http://schemas.microsoft.com/office/drawing/2014/main" id="{3674C544-025E-3180-FDC6-4639C988E0E1}"/>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7684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C339C5-AE5F-8741-D90C-FB57EC35AB4E}"/>
              </a:ext>
            </a:extLst>
          </p:cNvPr>
          <p:cNvSpPr txBox="1"/>
          <p:nvPr/>
        </p:nvSpPr>
        <p:spPr>
          <a:xfrm>
            <a:off x="195209" y="966061"/>
            <a:ext cx="6102848" cy="400110"/>
          </a:xfrm>
          <a:prstGeom prst="rect">
            <a:avLst/>
          </a:prstGeom>
          <a:noFill/>
        </p:spPr>
        <p:txBody>
          <a:bodyPr wrap="square">
            <a:spAutoFit/>
          </a:bodyPr>
          <a:lstStyle/>
          <a:p>
            <a:r>
              <a:rPr lang="en-IN" sz="2000" b="1">
                <a:solidFill>
                  <a:srgbClr val="002060"/>
                </a:solidFill>
                <a:latin typeface="Arial" panose="020B0604020202020204" pitchFamily="34" charset="0"/>
                <a:ea typeface="+mj-ea"/>
                <a:cs typeface="Arial" panose="020B0604020202020204" pitchFamily="34" charset="0"/>
              </a:rPr>
              <a:t>Lambda Function</a:t>
            </a:r>
          </a:p>
        </p:txBody>
      </p:sp>
      <p:sp>
        <p:nvSpPr>
          <p:cNvPr id="4" name="TextBox 3">
            <a:extLst>
              <a:ext uri="{FF2B5EF4-FFF2-40B4-BE49-F238E27FC236}">
                <a16:creationId xmlns:a16="http://schemas.microsoft.com/office/drawing/2014/main" id="{64E9C34D-090E-9F49-A0DB-2F18CCEA348A}"/>
              </a:ext>
            </a:extLst>
          </p:cNvPr>
          <p:cNvSpPr txBox="1"/>
          <p:nvPr/>
        </p:nvSpPr>
        <p:spPr>
          <a:xfrm>
            <a:off x="238991" y="1406214"/>
            <a:ext cx="5857010" cy="3693319"/>
          </a:xfrm>
          <a:prstGeom prst="rect">
            <a:avLst/>
          </a:prstGeom>
          <a:noFill/>
        </p:spPr>
        <p:txBody>
          <a:bodyPr wrap="square">
            <a:spAutoFit/>
          </a:bodyPr>
          <a:lstStyle/>
          <a:p>
            <a:pPr marL="285750" indent="-285750">
              <a:buFont typeface="Arial" panose="020B0604020202020204" pitchFamily="34" charset="0"/>
              <a:buChar char="•"/>
            </a:pPr>
            <a:r>
              <a:rPr lang="en-US" sz="1800"/>
              <a:t>A lambda function is a small anonymous function.</a:t>
            </a:r>
          </a:p>
          <a:p>
            <a:pPr marL="285750" indent="-285750">
              <a:buFont typeface="Arial" panose="020B0604020202020204" pitchFamily="34" charset="0"/>
              <a:buChar char="•"/>
            </a:pPr>
            <a:r>
              <a:rPr lang="en-US" sz="1800"/>
              <a:t>A lambda function can take any number of arguments but can only have one expression.</a:t>
            </a:r>
          </a:p>
          <a:p>
            <a:endParaRPr lang="en-US" sz="1800"/>
          </a:p>
          <a:p>
            <a:r>
              <a:rPr lang="en-US" sz="1800"/>
              <a:t>Syntax</a:t>
            </a:r>
          </a:p>
          <a:p>
            <a:r>
              <a:rPr lang="en-US" sz="1800">
                <a:latin typeface="Consolas" panose="020B0609020204030204" pitchFamily="49" charset="0"/>
              </a:rPr>
              <a:t>lambda arguments : expression</a:t>
            </a:r>
          </a:p>
          <a:p>
            <a:endParaRPr lang="en-US" sz="1800"/>
          </a:p>
          <a:p>
            <a:r>
              <a:rPr lang="en-US" sz="1800"/>
              <a:t>The expression is executed and the result is returned:</a:t>
            </a:r>
          </a:p>
          <a:p>
            <a:endParaRPr lang="en-US" sz="1800"/>
          </a:p>
          <a:p>
            <a:r>
              <a:rPr lang="en-US" sz="1800"/>
              <a:t>Example: Add 10 to argument a, and return the result:</a:t>
            </a:r>
          </a:p>
          <a:p>
            <a:endParaRPr lang="en-US" sz="1800"/>
          </a:p>
          <a:p>
            <a:r>
              <a:rPr lang="en-US" sz="1800">
                <a:latin typeface="Consolas" panose="020B0609020204030204" pitchFamily="49" charset="0"/>
              </a:rPr>
              <a:t>x = lambda a : a + 10</a:t>
            </a:r>
          </a:p>
          <a:p>
            <a:r>
              <a:rPr lang="en-US" sz="1800">
                <a:latin typeface="Consolas" panose="020B0609020204030204" pitchFamily="49" charset="0"/>
              </a:rPr>
              <a:t>print(x(5))</a:t>
            </a:r>
            <a:endParaRPr lang="en-IN" sz="1800">
              <a:latin typeface="Consolas" panose="020B0609020204030204" pitchFamily="49" charset="0"/>
            </a:endParaRPr>
          </a:p>
        </p:txBody>
      </p:sp>
      <p:pic>
        <p:nvPicPr>
          <p:cNvPr id="5122" name="Picture 2" descr="Syntax of a lambda function in Python">
            <a:extLst>
              <a:ext uri="{FF2B5EF4-FFF2-40B4-BE49-F238E27FC236}">
                <a16:creationId xmlns:a16="http://schemas.microsoft.com/office/drawing/2014/main" id="{1D22D92E-131F-26E0-EFF2-515F5B37E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18393"/>
            <a:ext cx="6022928" cy="338789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BCF3787-4BFB-288E-6E55-315DAC56E882}"/>
              </a:ext>
            </a:extLst>
          </p:cNvPr>
          <p:cNvGrpSpPr/>
          <p:nvPr/>
        </p:nvGrpSpPr>
        <p:grpSpPr>
          <a:xfrm>
            <a:off x="0" y="6055360"/>
            <a:ext cx="12192000" cy="356968"/>
            <a:chOff x="0" y="6055360"/>
            <a:chExt cx="12192000" cy="356968"/>
          </a:xfrm>
        </p:grpSpPr>
        <p:sp>
          <p:nvSpPr>
            <p:cNvPr id="6" name="TextBox 5">
              <a:extLst>
                <a:ext uri="{FF2B5EF4-FFF2-40B4-BE49-F238E27FC236}">
                  <a16:creationId xmlns:a16="http://schemas.microsoft.com/office/drawing/2014/main" id="{AD87BC47-3175-9269-E332-F80656627FC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A48232B4-DA1F-F0C1-0090-73BDA27E746F}"/>
                </a:ext>
              </a:extLst>
            </p:cNvPr>
            <p:cNvSpPr txBox="1"/>
            <p:nvPr/>
          </p:nvSpPr>
          <p:spPr>
            <a:xfrm>
              <a:off x="880529" y="6135329"/>
              <a:ext cx="8582126" cy="276999"/>
            </a:xfrm>
            <a:prstGeom prst="rect">
              <a:avLst/>
            </a:prstGeom>
            <a:noFill/>
          </p:spPr>
          <p:txBody>
            <a:bodyPr wrap="square" rtlCol="0">
              <a:spAutoFit/>
            </a:bodyPr>
            <a:lstStyle/>
            <a:p>
              <a:pPr>
                <a:spcAft>
                  <a:spcPts val="800"/>
                </a:spcAft>
              </a:pPr>
              <a:r>
                <a:rPr lang="en-IN" sz="1200">
                  <a:solidFill>
                    <a:srgbClr val="0000FF"/>
                  </a:solidFill>
                  <a:latin typeface="+mn-lt"/>
                </a:rPr>
                <a:t>https://towardsdatascience.com/how-to-effectively-use-lambda-functions-in-python-as-a-data-scientist-fd6171554053</a:t>
              </a:r>
            </a:p>
          </p:txBody>
        </p:sp>
        <p:cxnSp>
          <p:nvCxnSpPr>
            <p:cNvPr id="8" name="Straight Connector 7">
              <a:extLst>
                <a:ext uri="{FF2B5EF4-FFF2-40B4-BE49-F238E27FC236}">
                  <a16:creationId xmlns:a16="http://schemas.microsoft.com/office/drawing/2014/main" id="{362BA540-97CB-85B3-83A2-694AA228553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9754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4173E5C-C21F-65E7-DF85-F1A0D93C2F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76E64A-F8E7-41E8-7108-5E2C953C7733}"/>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CCD5BFF8-C02E-5FA0-BB9D-9A3C20B6A64D}"/>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0018E38D-B1E9-827F-64E4-71118A5E80B5}"/>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0"/>
              </a:spcBef>
              <a:buSzPct val="100000"/>
            </a:pPr>
            <a:r>
              <a:rPr lang="en-US" dirty="0"/>
              <a:t>Python program using function and return</a:t>
            </a:r>
            <a:endParaRPr lang="en-US" sz="1800" dirty="0"/>
          </a:p>
        </p:txBody>
      </p:sp>
      <p:sp>
        <p:nvSpPr>
          <p:cNvPr id="10" name="Title 3">
            <a:extLst>
              <a:ext uri="{FF2B5EF4-FFF2-40B4-BE49-F238E27FC236}">
                <a16:creationId xmlns:a16="http://schemas.microsoft.com/office/drawing/2014/main" id="{5DB98A0B-6143-E759-40D1-517EAD4B68A3}"/>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B7E2E0CE-9D9F-F84D-0E15-E3C5E24CE7C4}"/>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4</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0DE8F498-8E98-0DB5-E892-53A40E1A3F24}"/>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708872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04167" y="891582"/>
            <a:ext cx="7906863" cy="446047"/>
          </a:xfrm>
          <a:prstGeom prst="rect">
            <a:avLst/>
          </a:prstGeom>
          <a:noFill/>
          <a:ln>
            <a:noFill/>
          </a:ln>
        </p:spPr>
        <p:txBody>
          <a:bodyPr spcFirstLastPara="1" wrap="square" lIns="121900" tIns="121900" rIns="121900" bIns="121900" anchor="t" anchorCtr="0">
            <a:noAutofit/>
          </a:bodyPr>
          <a:lstStyle/>
          <a:p>
            <a:pPr>
              <a:buSzPts val="2800"/>
            </a:pPr>
            <a:r>
              <a:rPr lang="en-GB" sz="2133" b="1">
                <a:solidFill>
                  <a:srgbClr val="213163"/>
                </a:solidFill>
                <a:latin typeface="Arial" panose="020B0604020202020204" pitchFamily="34" charset="0"/>
                <a:cs typeface="Arial" panose="020B0604020202020204" pitchFamily="34" charset="0"/>
              </a:rPr>
              <a:t>Introduction to Pandas</a:t>
            </a:r>
            <a:endParaRPr lang="en-IN" sz="2133">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1A6E8E0-E797-A686-F819-FFEEA4964323}"/>
              </a:ext>
            </a:extLst>
          </p:cNvPr>
          <p:cNvSpPr txBox="1"/>
          <p:nvPr/>
        </p:nvSpPr>
        <p:spPr>
          <a:xfrm>
            <a:off x="199809" y="1417597"/>
            <a:ext cx="11291194" cy="3406061"/>
          </a:xfrm>
          <a:prstGeom prst="rect">
            <a:avLst/>
          </a:prstGeom>
          <a:noFill/>
        </p:spPr>
        <p:txBody>
          <a:bodyPr wrap="square">
            <a:spAutoFit/>
          </a:bodyPr>
          <a:lstStyle/>
          <a:p>
            <a:pPr>
              <a:spcAft>
                <a:spcPts val="800"/>
              </a:spcAft>
            </a:pPr>
            <a:r>
              <a:rPr lang="en-US" sz="1800" b="1">
                <a:latin typeface="+mn-lt"/>
              </a:rPr>
              <a:t>What is Pandas?</a:t>
            </a:r>
          </a:p>
          <a:p>
            <a:pPr marL="374904" indent="-228600">
              <a:spcAft>
                <a:spcPts val="800"/>
              </a:spcAft>
              <a:buFont typeface="Arial" panose="020B0604020202020204" pitchFamily="34" charset="0"/>
              <a:buChar char="•"/>
            </a:pPr>
            <a:r>
              <a:rPr lang="en-US" sz="1800">
                <a:latin typeface="+mn-lt"/>
              </a:rPr>
              <a:t>Pandas is an open-source data manipulation and analysis library.</a:t>
            </a:r>
          </a:p>
          <a:p>
            <a:pPr marL="374904" indent="-228600">
              <a:spcAft>
                <a:spcPts val="800"/>
              </a:spcAft>
              <a:buFont typeface="Arial" panose="020B0604020202020204" pitchFamily="34" charset="0"/>
              <a:buChar char="•"/>
            </a:pPr>
            <a:r>
              <a:rPr lang="en-US" sz="1800">
                <a:latin typeface="+mn-lt"/>
              </a:rPr>
              <a:t>Built on top of NumPy.</a:t>
            </a:r>
          </a:p>
          <a:p>
            <a:pPr marL="374904" indent="-228600">
              <a:spcAft>
                <a:spcPts val="800"/>
              </a:spcAft>
              <a:buFont typeface="Arial" panose="020B0604020202020204" pitchFamily="34" charset="0"/>
              <a:buChar char="•"/>
            </a:pPr>
            <a:r>
              <a:rPr lang="en-US" sz="1800">
                <a:latin typeface="+mn-lt"/>
              </a:rPr>
              <a:t>Provides two main data structures: Series  and </a:t>
            </a:r>
            <a:r>
              <a:rPr lang="en-US" sz="1800" err="1">
                <a:latin typeface="+mn-lt"/>
              </a:rPr>
              <a:t>DataFrame</a:t>
            </a:r>
            <a:r>
              <a:rPr lang="en-US" sz="1800">
                <a:latin typeface="+mn-lt"/>
              </a:rPr>
              <a:t>.</a:t>
            </a:r>
          </a:p>
          <a:p>
            <a:pPr marL="374904" indent="-228600">
              <a:spcAft>
                <a:spcPts val="800"/>
              </a:spcAft>
              <a:buFont typeface="Arial" panose="020B0604020202020204" pitchFamily="34" charset="0"/>
              <a:buChar char="•"/>
            </a:pPr>
            <a:r>
              <a:rPr lang="en-US" sz="1800">
                <a:latin typeface="+mn-lt"/>
              </a:rPr>
              <a:t>Series is a one dimensional array and </a:t>
            </a:r>
            <a:r>
              <a:rPr lang="en-US" sz="1800" err="1">
                <a:latin typeface="+mn-lt"/>
              </a:rPr>
              <a:t>DataFrame</a:t>
            </a:r>
            <a:r>
              <a:rPr lang="en-US" sz="1800">
                <a:latin typeface="+mn-lt"/>
              </a:rPr>
              <a:t> is two dimensional.</a:t>
            </a:r>
          </a:p>
          <a:p>
            <a:pPr marL="228600" indent="-228600">
              <a:spcAft>
                <a:spcPts val="800"/>
              </a:spcAft>
              <a:buFont typeface="Arial" panose="020B0604020202020204" pitchFamily="34" charset="0"/>
              <a:buChar char="•"/>
            </a:pPr>
            <a:r>
              <a:rPr lang="en-US" sz="1800" b="1">
                <a:latin typeface="+mn-lt"/>
              </a:rPr>
              <a:t>Key Features:</a:t>
            </a:r>
          </a:p>
          <a:p>
            <a:pPr marL="374904" indent="-228600">
              <a:spcAft>
                <a:spcPts val="800"/>
              </a:spcAft>
              <a:buFont typeface="Arial" panose="020B0604020202020204" pitchFamily="34" charset="0"/>
              <a:buChar char="•"/>
            </a:pPr>
            <a:r>
              <a:rPr lang="en-US" sz="1800">
                <a:latin typeface="+mn-lt"/>
              </a:rPr>
              <a:t>High-level data manipulation tools.</a:t>
            </a:r>
          </a:p>
          <a:p>
            <a:pPr marL="374904" indent="-228600">
              <a:spcAft>
                <a:spcPts val="800"/>
              </a:spcAft>
              <a:buFont typeface="Arial" panose="020B0604020202020204" pitchFamily="34" charset="0"/>
              <a:buChar char="•"/>
            </a:pPr>
            <a:r>
              <a:rPr lang="en-US" sz="1800">
                <a:latin typeface="+mn-lt"/>
              </a:rPr>
              <a:t>Data cleaning, transformation, and aggregation.</a:t>
            </a:r>
          </a:p>
          <a:p>
            <a:pPr marL="374904" indent="-228600">
              <a:spcAft>
                <a:spcPts val="800"/>
              </a:spcAft>
              <a:buFont typeface="Arial" panose="020B0604020202020204" pitchFamily="34" charset="0"/>
              <a:buChar char="•"/>
            </a:pPr>
            <a:r>
              <a:rPr lang="en-US" sz="1800">
                <a:latin typeface="+mn-lt"/>
              </a:rPr>
              <a:t>Merging and joining of datasets.</a:t>
            </a:r>
          </a:p>
        </p:txBody>
      </p:sp>
      <p:pic>
        <p:nvPicPr>
          <p:cNvPr id="4" name="Picture 3">
            <a:extLst>
              <a:ext uri="{FF2B5EF4-FFF2-40B4-BE49-F238E27FC236}">
                <a16:creationId xmlns:a16="http://schemas.microsoft.com/office/drawing/2014/main" id="{EC4D62A4-1DD6-3A2B-DEB6-CB73C7ED0445}"/>
              </a:ext>
            </a:extLst>
          </p:cNvPr>
          <p:cNvPicPr>
            <a:picLocks noChangeAspect="1"/>
          </p:cNvPicPr>
          <p:nvPr/>
        </p:nvPicPr>
        <p:blipFill>
          <a:blip r:embed="rId3"/>
          <a:stretch>
            <a:fillRect/>
          </a:stretch>
        </p:blipFill>
        <p:spPr>
          <a:xfrm>
            <a:off x="7842981" y="2705380"/>
            <a:ext cx="4169910" cy="1659231"/>
          </a:xfrm>
          <a:prstGeom prst="rect">
            <a:avLst/>
          </a:prstGeom>
        </p:spPr>
      </p:pic>
      <p:grpSp>
        <p:nvGrpSpPr>
          <p:cNvPr id="6" name="Group 5">
            <a:extLst>
              <a:ext uri="{FF2B5EF4-FFF2-40B4-BE49-F238E27FC236}">
                <a16:creationId xmlns:a16="http://schemas.microsoft.com/office/drawing/2014/main" id="{6BD1C358-8BA4-8499-0B1F-EE8AA96D01AA}"/>
              </a:ext>
            </a:extLst>
          </p:cNvPr>
          <p:cNvGrpSpPr/>
          <p:nvPr/>
        </p:nvGrpSpPr>
        <p:grpSpPr>
          <a:xfrm>
            <a:off x="0" y="6055360"/>
            <a:ext cx="12192000" cy="356968"/>
            <a:chOff x="0" y="6055360"/>
            <a:chExt cx="12192000" cy="356968"/>
          </a:xfrm>
        </p:grpSpPr>
        <p:sp>
          <p:nvSpPr>
            <p:cNvPr id="7" name="TextBox 6">
              <a:extLst>
                <a:ext uri="{FF2B5EF4-FFF2-40B4-BE49-F238E27FC236}">
                  <a16:creationId xmlns:a16="http://schemas.microsoft.com/office/drawing/2014/main" id="{0EE40FD1-9FFB-473C-5C0D-DC6D33A8EECE}"/>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8" name="TextBox 7">
              <a:extLst>
                <a:ext uri="{FF2B5EF4-FFF2-40B4-BE49-F238E27FC236}">
                  <a16:creationId xmlns:a16="http://schemas.microsoft.com/office/drawing/2014/main" id="{7C16659E-0A24-8EFD-6FBA-683F93B036F4}"/>
                </a:ext>
              </a:extLst>
            </p:cNvPr>
            <p:cNvSpPr txBox="1"/>
            <p:nvPr/>
          </p:nvSpPr>
          <p:spPr>
            <a:xfrm>
              <a:off x="880528" y="6135329"/>
              <a:ext cx="10701871" cy="276999"/>
            </a:xfrm>
            <a:prstGeom prst="rect">
              <a:avLst/>
            </a:prstGeom>
            <a:noFill/>
          </p:spPr>
          <p:txBody>
            <a:bodyPr wrap="square" rtlCol="0">
              <a:spAutoFit/>
            </a:bodyPr>
            <a:lstStyle/>
            <a:p>
              <a:pPr>
                <a:spcAft>
                  <a:spcPts val="800"/>
                </a:spcAft>
              </a:pPr>
              <a:r>
                <a:rPr lang="en-IN" sz="1200">
                  <a:solidFill>
                    <a:srgbClr val="0000FF"/>
                  </a:solidFill>
                  <a:latin typeface="+mn-lt"/>
                </a:rPr>
                <a:t>https://www.scaler.com/topics/architecture-of-data-warehouse/</a:t>
              </a:r>
            </a:p>
          </p:txBody>
        </p:sp>
        <p:cxnSp>
          <p:nvCxnSpPr>
            <p:cNvPr id="9" name="Straight Connector 8">
              <a:extLst>
                <a:ext uri="{FF2B5EF4-FFF2-40B4-BE49-F238E27FC236}">
                  <a16:creationId xmlns:a16="http://schemas.microsoft.com/office/drawing/2014/main" id="{BBAED013-45C6-BA5C-8253-DBBCCF1DE9FF}"/>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3459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5592" y="854115"/>
            <a:ext cx="7906863" cy="446047"/>
          </a:xfrm>
          <a:prstGeom prst="rect">
            <a:avLst/>
          </a:prstGeom>
          <a:noFill/>
          <a:ln>
            <a:noFill/>
          </a:ln>
        </p:spPr>
        <p:txBody>
          <a:bodyPr spcFirstLastPara="1" wrap="square" lIns="121900" tIns="121900" rIns="121900" bIns="121900" anchor="t" anchorCtr="0">
            <a:noAutofit/>
          </a:bodyPr>
          <a:lstStyle/>
          <a:p>
            <a:pPr>
              <a:buSzPts val="2800"/>
            </a:pPr>
            <a:r>
              <a:rPr lang="en-GB" sz="2000" b="1">
                <a:solidFill>
                  <a:srgbClr val="213163"/>
                </a:solidFill>
                <a:latin typeface="Arial" panose="020B0604020202020204" pitchFamily="34" charset="0"/>
                <a:cs typeface="Arial" panose="020B0604020202020204" pitchFamily="34" charset="0"/>
              </a:rPr>
              <a:t>Pandas Series</a:t>
            </a:r>
            <a:endParaRPr lang="en-IN" sz="20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7AD9C24-96FC-D00A-65F3-EE3CBCC7A85C}"/>
              </a:ext>
            </a:extLst>
          </p:cNvPr>
          <p:cNvSpPr txBox="1"/>
          <p:nvPr/>
        </p:nvSpPr>
        <p:spPr>
          <a:xfrm>
            <a:off x="304800" y="1469489"/>
            <a:ext cx="5895975" cy="2236510"/>
          </a:xfrm>
          <a:prstGeom prst="rect">
            <a:avLst/>
          </a:prstGeom>
          <a:noFill/>
        </p:spPr>
        <p:txBody>
          <a:bodyPr wrap="square">
            <a:spAutoFit/>
          </a:bodyPr>
          <a:lstStyle/>
          <a:p>
            <a:pPr marL="231642" indent="-231642" algn="just">
              <a:spcAft>
                <a:spcPts val="800"/>
              </a:spcAft>
              <a:buFont typeface="Arial" panose="020B0604020202020204" pitchFamily="34" charset="0"/>
              <a:buChar char="•"/>
            </a:pPr>
            <a:r>
              <a:rPr lang="en-IN" sz="1800">
                <a:latin typeface="+mn-lt"/>
              </a:rPr>
              <a:t>Pandas Series is a labelled one-dimensional array that can hold any type of data (integer, string, float, Python objects, and so on).</a:t>
            </a:r>
          </a:p>
          <a:p>
            <a:pPr marL="231642" indent="-231642" algn="just">
              <a:spcAft>
                <a:spcPts val="800"/>
              </a:spcAft>
              <a:buFont typeface="Arial" panose="020B0604020202020204" pitchFamily="34" charset="0"/>
              <a:buChar char="•"/>
            </a:pPr>
            <a:r>
              <a:rPr lang="en-US" sz="1800">
                <a:latin typeface="+mn-lt"/>
              </a:rPr>
              <a:t>Pandas Series is simply a column in an Excel spreadsheet.</a:t>
            </a:r>
          </a:p>
          <a:p>
            <a:pPr marL="231642" indent="-231642" algn="just">
              <a:spcAft>
                <a:spcPts val="800"/>
              </a:spcAft>
              <a:buFont typeface="Arial" panose="020B0604020202020204" pitchFamily="34" charset="0"/>
              <a:buChar char="•"/>
            </a:pPr>
            <a:r>
              <a:rPr lang="en-US" sz="1800">
                <a:latin typeface="+mn-lt"/>
              </a:rPr>
              <a:t>Using the Series() method, we can easily convert a list, tuple, or dictionary into a Series.</a:t>
            </a:r>
            <a:endParaRPr lang="en-IN" sz="1800">
              <a:latin typeface="+mn-lt"/>
            </a:endParaRPr>
          </a:p>
        </p:txBody>
      </p:sp>
      <p:pic>
        <p:nvPicPr>
          <p:cNvPr id="4" name="Picture 4" descr="PyBites Bite 251. Introducing Pandas Series">
            <a:extLst>
              <a:ext uri="{FF2B5EF4-FFF2-40B4-BE49-F238E27FC236}">
                <a16:creationId xmlns:a16="http://schemas.microsoft.com/office/drawing/2014/main" id="{69A21F10-D727-7C59-32A5-62B1BFD27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707" y="1671581"/>
            <a:ext cx="3717448" cy="325276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17974432-3AC2-2048-A55E-C2B2B5934B03}"/>
              </a:ext>
            </a:extLst>
          </p:cNvPr>
          <p:cNvGrpSpPr/>
          <p:nvPr/>
        </p:nvGrpSpPr>
        <p:grpSpPr>
          <a:xfrm>
            <a:off x="0" y="6055360"/>
            <a:ext cx="12192000" cy="356968"/>
            <a:chOff x="0" y="6055360"/>
            <a:chExt cx="12192000" cy="356968"/>
          </a:xfrm>
        </p:grpSpPr>
        <p:sp>
          <p:nvSpPr>
            <p:cNvPr id="7" name="TextBox 6">
              <a:extLst>
                <a:ext uri="{FF2B5EF4-FFF2-40B4-BE49-F238E27FC236}">
                  <a16:creationId xmlns:a16="http://schemas.microsoft.com/office/drawing/2014/main" id="{5C54B1B7-B5FA-2FBA-31C2-76C82C69EF18}"/>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8" name="TextBox 7">
              <a:extLst>
                <a:ext uri="{FF2B5EF4-FFF2-40B4-BE49-F238E27FC236}">
                  <a16:creationId xmlns:a16="http://schemas.microsoft.com/office/drawing/2014/main" id="{1B7D638D-44E5-3522-F4F5-CF53C6E28AF7}"/>
                </a:ext>
              </a:extLst>
            </p:cNvPr>
            <p:cNvSpPr txBox="1"/>
            <p:nvPr/>
          </p:nvSpPr>
          <p:spPr>
            <a:xfrm>
              <a:off x="880528" y="6135329"/>
              <a:ext cx="10701871" cy="276999"/>
            </a:xfrm>
            <a:prstGeom prst="rect">
              <a:avLst/>
            </a:prstGeom>
            <a:noFill/>
          </p:spPr>
          <p:txBody>
            <a:bodyPr wrap="square" rtlCol="0">
              <a:spAutoFit/>
            </a:bodyPr>
            <a:lstStyle/>
            <a:p>
              <a:pPr>
                <a:spcAft>
                  <a:spcPts val="800"/>
                </a:spcAft>
              </a:pPr>
              <a:r>
                <a:rPr lang="en-IN" sz="1200">
                  <a:solidFill>
                    <a:srgbClr val="0000FF"/>
                  </a:solidFill>
                  <a:latin typeface="+mn-lt"/>
                </a:rPr>
                <a:t>https://codechalleng.es/bites/251/</a:t>
              </a:r>
            </a:p>
          </p:txBody>
        </p:sp>
        <p:cxnSp>
          <p:nvCxnSpPr>
            <p:cNvPr id="9" name="Straight Connector 8">
              <a:extLst>
                <a:ext uri="{FF2B5EF4-FFF2-40B4-BE49-F238E27FC236}">
                  <a16:creationId xmlns:a16="http://schemas.microsoft.com/office/drawing/2014/main" id="{B8C4D053-6240-2565-9ED1-C1A17EF1C719}"/>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2142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5592" y="877294"/>
            <a:ext cx="7906863" cy="446047"/>
          </a:xfrm>
          <a:prstGeom prst="rect">
            <a:avLst/>
          </a:prstGeom>
          <a:noFill/>
          <a:ln>
            <a:noFill/>
          </a:ln>
        </p:spPr>
        <p:txBody>
          <a:bodyPr spcFirstLastPara="1" wrap="square" lIns="121900" tIns="121900" rIns="121900" bIns="121900" anchor="t" anchorCtr="0">
            <a:noAutofit/>
          </a:bodyPr>
          <a:lstStyle/>
          <a:p>
            <a:pPr>
              <a:buSzPts val="2800"/>
            </a:pPr>
            <a:r>
              <a:rPr lang="en-GB" sz="2000" b="1">
                <a:solidFill>
                  <a:srgbClr val="213163"/>
                </a:solidFill>
                <a:latin typeface="Arial" panose="020B0604020202020204" pitchFamily="34" charset="0"/>
                <a:cs typeface="Arial" panose="020B0604020202020204" pitchFamily="34" charset="0"/>
              </a:rPr>
              <a:t>Pandas </a:t>
            </a:r>
            <a:r>
              <a:rPr lang="en-GB" sz="2000" b="1" err="1">
                <a:solidFill>
                  <a:srgbClr val="213163"/>
                </a:solidFill>
                <a:latin typeface="Arial" panose="020B0604020202020204" pitchFamily="34" charset="0"/>
                <a:cs typeface="Arial" panose="020B0604020202020204" pitchFamily="34" charset="0"/>
              </a:rPr>
              <a:t>DataFrame</a:t>
            </a:r>
            <a:endParaRPr lang="en-IN"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7A26B20-EB8C-E399-BC9E-73B163376E86}"/>
              </a:ext>
            </a:extLst>
          </p:cNvPr>
          <p:cNvSpPr txBox="1"/>
          <p:nvPr/>
        </p:nvSpPr>
        <p:spPr>
          <a:xfrm>
            <a:off x="232742" y="1439347"/>
            <a:ext cx="5770176" cy="1959511"/>
          </a:xfrm>
          <a:prstGeom prst="rect">
            <a:avLst/>
          </a:prstGeom>
          <a:noFill/>
        </p:spPr>
        <p:txBody>
          <a:bodyPr wrap="square">
            <a:spAutoFit/>
          </a:bodyPr>
          <a:lstStyle/>
          <a:p>
            <a:pPr marL="231642" indent="-231642" algn="just">
              <a:spcAft>
                <a:spcPts val="800"/>
              </a:spcAft>
              <a:buFont typeface="Arial" panose="020B0604020202020204" pitchFamily="34" charset="0"/>
              <a:buChar char="•"/>
            </a:pPr>
            <a:r>
              <a:rPr lang="en-IN" sz="1800">
                <a:latin typeface="+mn-lt"/>
              </a:rPr>
              <a:t>Panda has A two-dimensional data structure with corresponding labels is known as a </a:t>
            </a:r>
            <a:r>
              <a:rPr lang="en-IN" sz="1800" err="1">
                <a:latin typeface="+mn-lt"/>
              </a:rPr>
              <a:t>dataframe</a:t>
            </a:r>
            <a:r>
              <a:rPr lang="en-IN" sz="1800">
                <a:latin typeface="+mn-lt"/>
              </a:rPr>
              <a:t>.</a:t>
            </a:r>
          </a:p>
          <a:p>
            <a:pPr marL="231642" indent="-231642" algn="just">
              <a:spcAft>
                <a:spcPts val="800"/>
              </a:spcAft>
              <a:buFont typeface="Arial" panose="020B0604020202020204" pitchFamily="34" charset="0"/>
              <a:buChar char="•"/>
            </a:pPr>
            <a:r>
              <a:rPr lang="en-US" sz="1800">
                <a:latin typeface="+mn-lt"/>
              </a:rPr>
              <a:t>Spreadsheets used in Excel or Calc or SQL tables are similar to </a:t>
            </a:r>
            <a:r>
              <a:rPr lang="en-US" sz="1800" err="1">
                <a:latin typeface="+mn-lt"/>
              </a:rPr>
              <a:t>DataFrames</a:t>
            </a:r>
            <a:r>
              <a:rPr lang="en-US" sz="1800">
                <a:latin typeface="+mn-lt"/>
              </a:rPr>
              <a:t>.</a:t>
            </a:r>
          </a:p>
          <a:p>
            <a:pPr marL="231642" indent="-231642" algn="just">
              <a:spcAft>
                <a:spcPts val="800"/>
              </a:spcAft>
              <a:buFont typeface="Arial" panose="020B0604020202020204" pitchFamily="34" charset="0"/>
              <a:buChar char="•"/>
            </a:pPr>
            <a:r>
              <a:rPr lang="en-US" sz="1800">
                <a:latin typeface="+mn-lt"/>
              </a:rPr>
              <a:t>Pandas </a:t>
            </a:r>
            <a:r>
              <a:rPr lang="en-US" sz="1800" err="1">
                <a:latin typeface="+mn-lt"/>
              </a:rPr>
              <a:t>DataFrame</a:t>
            </a:r>
            <a:r>
              <a:rPr lang="en-US" sz="1800">
                <a:latin typeface="+mn-lt"/>
              </a:rPr>
              <a:t> consists of three main components: the data, the index, and the columns.</a:t>
            </a:r>
          </a:p>
        </p:txBody>
      </p:sp>
      <p:pic>
        <p:nvPicPr>
          <p:cNvPr id="5" name="Picture 6" descr="Dataframe in Python. Introduction | by sonia jessica | Geek Culture | Medium">
            <a:extLst>
              <a:ext uri="{FF2B5EF4-FFF2-40B4-BE49-F238E27FC236}">
                <a16:creationId xmlns:a16="http://schemas.microsoft.com/office/drawing/2014/main" id="{DB1034CF-3AC7-9A44-B960-90DD93FBE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283" y="1498600"/>
            <a:ext cx="5099456" cy="371383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D02DD80-4702-3D60-C4B8-AA0406202014}"/>
              </a:ext>
            </a:extLst>
          </p:cNvPr>
          <p:cNvGrpSpPr/>
          <p:nvPr/>
        </p:nvGrpSpPr>
        <p:grpSpPr>
          <a:xfrm>
            <a:off x="0" y="6055360"/>
            <a:ext cx="12192000" cy="356968"/>
            <a:chOff x="0" y="6055360"/>
            <a:chExt cx="12192000" cy="356968"/>
          </a:xfrm>
        </p:grpSpPr>
        <p:sp>
          <p:nvSpPr>
            <p:cNvPr id="7" name="TextBox 6">
              <a:extLst>
                <a:ext uri="{FF2B5EF4-FFF2-40B4-BE49-F238E27FC236}">
                  <a16:creationId xmlns:a16="http://schemas.microsoft.com/office/drawing/2014/main" id="{D9EBF71B-CDCD-00F2-5AC1-5E825B4A127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8" name="TextBox 7">
              <a:extLst>
                <a:ext uri="{FF2B5EF4-FFF2-40B4-BE49-F238E27FC236}">
                  <a16:creationId xmlns:a16="http://schemas.microsoft.com/office/drawing/2014/main" id="{A7880DB9-C38C-C07B-D8C0-AFEC24F92356}"/>
                </a:ext>
              </a:extLst>
            </p:cNvPr>
            <p:cNvSpPr txBox="1"/>
            <p:nvPr/>
          </p:nvSpPr>
          <p:spPr>
            <a:xfrm>
              <a:off x="880528" y="6135329"/>
              <a:ext cx="10701871" cy="276999"/>
            </a:xfrm>
            <a:prstGeom prst="rect">
              <a:avLst/>
            </a:prstGeom>
            <a:noFill/>
          </p:spPr>
          <p:txBody>
            <a:bodyPr wrap="square" rtlCol="0">
              <a:spAutoFit/>
            </a:bodyPr>
            <a:lstStyle/>
            <a:p>
              <a:pPr>
                <a:spcAft>
                  <a:spcPts val="800"/>
                </a:spcAft>
              </a:pPr>
              <a:r>
                <a:rPr lang="en-IN" sz="1200">
                  <a:solidFill>
                    <a:srgbClr val="0000FF"/>
                  </a:solidFill>
                  <a:latin typeface="+mn-lt"/>
                </a:rPr>
                <a:t>https://pandas.pydata.org/docs/getting_started/intro_tutorials/01_table_oriented.html</a:t>
              </a:r>
            </a:p>
          </p:txBody>
        </p:sp>
        <p:cxnSp>
          <p:nvCxnSpPr>
            <p:cNvPr id="9" name="Straight Connector 8">
              <a:extLst>
                <a:ext uri="{FF2B5EF4-FFF2-40B4-BE49-F238E27FC236}">
                  <a16:creationId xmlns:a16="http://schemas.microsoft.com/office/drawing/2014/main" id="{37970710-EDE6-EF48-AB85-891EAE36492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3720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5592" y="863007"/>
            <a:ext cx="7906863" cy="446047"/>
          </a:xfrm>
          <a:prstGeom prst="rect">
            <a:avLst/>
          </a:prstGeom>
          <a:noFill/>
          <a:ln>
            <a:noFill/>
          </a:ln>
        </p:spPr>
        <p:txBody>
          <a:bodyPr spcFirstLastPara="1" wrap="square" lIns="121900" tIns="121900" rIns="121900" bIns="121900" anchor="t" anchorCtr="0">
            <a:noAutofit/>
          </a:bodyPr>
          <a:lstStyle/>
          <a:p>
            <a:pPr>
              <a:buSzPts val="2800"/>
            </a:pPr>
            <a:r>
              <a:rPr lang="en-GB" sz="2000" b="1">
                <a:solidFill>
                  <a:srgbClr val="213163"/>
                </a:solidFill>
                <a:latin typeface="Arial" panose="020B0604020202020204" pitchFamily="34" charset="0"/>
                <a:cs typeface="Arial" panose="020B0604020202020204" pitchFamily="34" charset="0"/>
              </a:rPr>
              <a:t>Pandas Applications</a:t>
            </a:r>
            <a:endParaRPr lang="en-IN"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1A6E8E0-E797-A686-F819-FFEEA4964323}"/>
              </a:ext>
            </a:extLst>
          </p:cNvPr>
          <p:cNvSpPr txBox="1"/>
          <p:nvPr/>
        </p:nvSpPr>
        <p:spPr>
          <a:xfrm>
            <a:off x="202525" y="1447988"/>
            <a:ext cx="11291194" cy="3406061"/>
          </a:xfrm>
          <a:prstGeom prst="rect">
            <a:avLst/>
          </a:prstGeom>
          <a:noFill/>
        </p:spPr>
        <p:txBody>
          <a:bodyPr wrap="square">
            <a:spAutoFit/>
          </a:bodyPr>
          <a:lstStyle/>
          <a:p>
            <a:pPr>
              <a:spcAft>
                <a:spcPts val="800"/>
              </a:spcAft>
            </a:pPr>
            <a:r>
              <a:rPr lang="en-US" sz="1800" b="1">
                <a:latin typeface="+mn-lt"/>
              </a:rPr>
              <a:t>Data Handling:</a:t>
            </a:r>
          </a:p>
          <a:p>
            <a:pPr marL="374904" indent="-228600">
              <a:spcAft>
                <a:spcPts val="800"/>
              </a:spcAft>
              <a:buFont typeface="Arial" panose="020B0604020202020204" pitchFamily="34" charset="0"/>
              <a:buChar char="•"/>
            </a:pPr>
            <a:r>
              <a:rPr lang="en-US" sz="1800">
                <a:latin typeface="+mn-lt"/>
              </a:rPr>
              <a:t>Importing data from various file formats (CSV, Excel, SQL databases).</a:t>
            </a:r>
          </a:p>
          <a:p>
            <a:pPr marL="374904" indent="-228600">
              <a:spcAft>
                <a:spcPts val="800"/>
              </a:spcAft>
              <a:buFont typeface="Arial" panose="020B0604020202020204" pitchFamily="34" charset="0"/>
              <a:buChar char="•"/>
            </a:pPr>
            <a:r>
              <a:rPr lang="en-US" sz="1800">
                <a:latin typeface="+mn-lt"/>
              </a:rPr>
              <a:t>Handling missing data.</a:t>
            </a:r>
          </a:p>
          <a:p>
            <a:pPr marL="374904" indent="-228600">
              <a:spcAft>
                <a:spcPts val="800"/>
              </a:spcAft>
              <a:buFont typeface="Arial" panose="020B0604020202020204" pitchFamily="34" charset="0"/>
              <a:buChar char="•"/>
            </a:pPr>
            <a:endParaRPr lang="en-US" sz="1800">
              <a:latin typeface="+mn-lt"/>
            </a:endParaRPr>
          </a:p>
          <a:p>
            <a:pPr>
              <a:spcAft>
                <a:spcPts val="800"/>
              </a:spcAft>
            </a:pPr>
            <a:r>
              <a:rPr lang="en-US" sz="1800" b="1">
                <a:latin typeface="+mn-lt"/>
              </a:rPr>
              <a:t>Data Wrangling:</a:t>
            </a:r>
          </a:p>
          <a:p>
            <a:pPr marL="374904" indent="-228600">
              <a:spcAft>
                <a:spcPts val="800"/>
              </a:spcAft>
              <a:buFont typeface="Arial" panose="020B0604020202020204" pitchFamily="34" charset="0"/>
              <a:buChar char="•"/>
            </a:pPr>
            <a:r>
              <a:rPr lang="en-US" sz="1800">
                <a:latin typeface="+mn-lt"/>
              </a:rPr>
              <a:t>Filtering, grouping, merging, and reshaping data.</a:t>
            </a:r>
          </a:p>
          <a:p>
            <a:pPr marL="374904" indent="-228600">
              <a:spcAft>
                <a:spcPts val="800"/>
              </a:spcAft>
              <a:buFont typeface="Arial" panose="020B0604020202020204" pitchFamily="34" charset="0"/>
              <a:buChar char="•"/>
            </a:pPr>
            <a:endParaRPr lang="en-US" sz="1800">
              <a:latin typeface="+mn-lt"/>
            </a:endParaRPr>
          </a:p>
          <a:p>
            <a:pPr>
              <a:spcAft>
                <a:spcPts val="800"/>
              </a:spcAft>
            </a:pPr>
            <a:r>
              <a:rPr lang="en-US" sz="1800" b="1">
                <a:latin typeface="+mn-lt"/>
              </a:rPr>
              <a:t>Exploratory Data Analysis:</a:t>
            </a:r>
          </a:p>
          <a:p>
            <a:pPr marL="374904" indent="-228600">
              <a:spcAft>
                <a:spcPts val="800"/>
              </a:spcAft>
              <a:buFont typeface="Arial" panose="020B0604020202020204" pitchFamily="34" charset="0"/>
              <a:buChar char="•"/>
            </a:pPr>
            <a:r>
              <a:rPr lang="en-US" sz="1800">
                <a:latin typeface="+mn-lt"/>
              </a:rPr>
              <a:t>Descriptive statistics and data visualization support.</a:t>
            </a:r>
          </a:p>
        </p:txBody>
      </p:sp>
    </p:spTree>
    <p:extLst>
      <p:ext uri="{BB962C8B-B14F-4D97-AF65-F5344CB8AC3E}">
        <p14:creationId xmlns:p14="http://schemas.microsoft.com/office/powerpoint/2010/main" val="873692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a:solidFill>
                  <a:srgbClr val="213163"/>
                </a:solidFill>
              </a:rPr>
              <a:t>Learning Objectives</a:t>
            </a:r>
            <a:endParaRPr lang="en-IN" sz="2000">
              <a:solidFill>
                <a:srgbClr val="213163"/>
              </a:solidFill>
            </a:endParaRPr>
          </a:p>
        </p:txBody>
      </p:sp>
      <p:sp>
        <p:nvSpPr>
          <p:cNvPr id="6" name="TextBox 5">
            <a:extLst>
              <a:ext uri="{FF2B5EF4-FFF2-40B4-BE49-F238E27FC236}">
                <a16:creationId xmlns:a16="http://schemas.microsoft.com/office/drawing/2014/main" id="{76BF6329-56BD-893B-3EC4-9C12163435B5}"/>
              </a:ext>
            </a:extLst>
          </p:cNvPr>
          <p:cNvSpPr txBox="1"/>
          <p:nvPr/>
        </p:nvSpPr>
        <p:spPr>
          <a:xfrm>
            <a:off x="191719" y="1432975"/>
            <a:ext cx="7395329" cy="5355312"/>
          </a:xfrm>
          <a:prstGeom prst="rect">
            <a:avLst/>
          </a:prstGeom>
          <a:noFill/>
        </p:spPr>
        <p:txBody>
          <a:bodyPr wrap="square" lIns="91440" tIns="45720" rIns="91440" bIns="45720" rtlCol="0" anchor="t">
            <a:spAutoFit/>
          </a:bodyPr>
          <a:lstStyle/>
          <a:p>
            <a:pPr marL="285750" indent="-285750" algn="just">
              <a:buFont typeface="Arial,Sans-Serif"/>
              <a:buChar char="•"/>
            </a:pPr>
            <a:r>
              <a:rPr lang="en-IN" sz="1800" dirty="0"/>
              <a:t>Create and call methods within a class to perform actions on object data.</a:t>
            </a:r>
          </a:p>
          <a:p>
            <a:pPr marL="285750" indent="-285750" algn="just">
              <a:buFont typeface="Arial,Sans-Serif"/>
              <a:buChar char="•"/>
            </a:pPr>
            <a:r>
              <a:rPr lang="en-IN" sz="1800" dirty="0"/>
              <a:t>Describe inheritance as a way to create a new class from an existing class.</a:t>
            </a:r>
            <a:endParaRPr lang="en-US" sz="1800" dirty="0"/>
          </a:p>
          <a:p>
            <a:pPr marL="285750" indent="-285750" algn="just">
              <a:buFont typeface="Arial,Sans-Serif"/>
              <a:buChar char="•"/>
            </a:pPr>
            <a:r>
              <a:rPr lang="en-IN" sz="1800" dirty="0"/>
              <a:t>Explain encapsulation as bundling data and methods within a class and restricting access.</a:t>
            </a:r>
            <a:endParaRPr lang="en-US" sz="1800" dirty="0"/>
          </a:p>
          <a:p>
            <a:pPr marL="285750" indent="-285750" algn="just">
              <a:buFont typeface="Arial,Sans-Serif"/>
              <a:buChar char="•"/>
            </a:pPr>
            <a:r>
              <a:rPr lang="en-IN" sz="1800" dirty="0"/>
              <a:t>Describe polymorphism and its purpose in using a common interface for different forms.</a:t>
            </a:r>
          </a:p>
          <a:p>
            <a:pPr marL="285750" indent="-285750" algn="just">
              <a:buFont typeface="Arial,Sans-Serif"/>
              <a:buChar char="•"/>
            </a:pPr>
            <a:r>
              <a:rPr lang="en-IN" sz="1800" dirty="0"/>
              <a:t>Identify the purpose of Pandas for data manipulation with data frames and series.</a:t>
            </a:r>
          </a:p>
          <a:p>
            <a:pPr marL="285750" indent="-285750" algn="just">
              <a:buFont typeface="Arial,Sans-Serif"/>
              <a:buChar char="•"/>
            </a:pPr>
            <a:r>
              <a:rPr lang="en-IN" sz="1800" dirty="0"/>
              <a:t>Recognize NumPy as a library for handling arrays and numerical data.</a:t>
            </a:r>
          </a:p>
          <a:p>
            <a:pPr marL="285750" indent="-285750" algn="just">
              <a:buFont typeface="Arial,Sans-Serif"/>
              <a:buChar char="•"/>
            </a:pPr>
            <a:r>
              <a:rPr lang="en-IN" sz="1800" dirty="0"/>
              <a:t>Explain common techniques for handling missing values and preparing data for analysis.</a:t>
            </a:r>
          </a:p>
          <a:p>
            <a:pPr marL="285750" indent="-285750" algn="just">
              <a:buFont typeface="Arial,Sans-Serif"/>
              <a:buChar char="•"/>
            </a:pPr>
            <a:r>
              <a:rPr lang="en-IN" sz="1800" dirty="0"/>
              <a:t>Describe the function of Matplotlib in creating visualizations like plots and charts.</a:t>
            </a:r>
          </a:p>
          <a:p>
            <a:pPr marL="285750" indent="-285750" algn="just">
              <a:buFont typeface="Arial,Sans-Serif"/>
              <a:buChar char="•"/>
            </a:pPr>
            <a:r>
              <a:rPr lang="en-IN" sz="1800" dirty="0"/>
              <a:t>Explain </a:t>
            </a:r>
            <a:r>
              <a:rPr lang="en-IN" sz="1800" dirty="0" err="1"/>
              <a:t>Seaborn’s</a:t>
            </a:r>
            <a:r>
              <a:rPr lang="en-IN" sz="1800" dirty="0"/>
              <a:t> role in creating advanced visualizations and statistical plots.</a:t>
            </a:r>
          </a:p>
          <a:p>
            <a:pPr marL="285750" indent="-285750" algn="just">
              <a:buFont typeface="Arial,Sans-Serif"/>
              <a:buChar char="•"/>
            </a:pPr>
            <a:endParaRPr lang="en-IN" sz="1800" dirty="0"/>
          </a:p>
        </p:txBody>
      </p: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3">
            <a:alphaModFix amt="85000"/>
          </a:blip>
          <a:srcRect l="13763" t="6135" r="13650"/>
          <a:stretch/>
        </p:blipFill>
        <p:spPr>
          <a:xfrm>
            <a:off x="7587048" y="1483071"/>
            <a:ext cx="4500880" cy="463296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a:solidFill>
                  <a:schemeClr val="tx1"/>
                </a:solidFill>
                <a:latin typeface="+mn-lt"/>
              </a:rPr>
              <a:t>GOAL</a:t>
            </a:r>
          </a:p>
        </p:txBody>
      </p:sp>
    </p:spTree>
    <p:extLst>
      <p:ext uri="{BB962C8B-B14F-4D97-AF65-F5344CB8AC3E}">
        <p14:creationId xmlns:p14="http://schemas.microsoft.com/office/powerpoint/2010/main" val="10855227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402602B4-64E6-9657-6B4E-21D7E839A0F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56F79E-764D-38D9-B396-47B32BB45342}"/>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78BA3ADC-CDA1-B5A3-BB36-32E3608ED75F}"/>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7B800409-DD49-17A2-8400-22FB26DAE734}"/>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0"/>
              </a:spcBef>
              <a:buSzPct val="100000"/>
            </a:pPr>
            <a:r>
              <a:rPr lang="en-US" sz="1800" dirty="0"/>
              <a:t>Exploring Pandas Library</a:t>
            </a:r>
          </a:p>
        </p:txBody>
      </p:sp>
      <p:sp>
        <p:nvSpPr>
          <p:cNvPr id="10" name="Title 3">
            <a:extLst>
              <a:ext uri="{FF2B5EF4-FFF2-40B4-BE49-F238E27FC236}">
                <a16:creationId xmlns:a16="http://schemas.microsoft.com/office/drawing/2014/main" id="{3EE943E3-0B8F-9CF4-1A98-D91C12CDC0C7}"/>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0253A878-9AC5-E81A-86DD-1F8161759CA0}"/>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5</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0FD1ED39-66AB-61F1-F99C-6D34A6CE949C}"/>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2292114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04167" y="877294"/>
            <a:ext cx="7906863" cy="446047"/>
          </a:xfrm>
          <a:prstGeom prst="rect">
            <a:avLst/>
          </a:prstGeom>
          <a:noFill/>
          <a:ln>
            <a:noFill/>
          </a:ln>
        </p:spPr>
        <p:txBody>
          <a:bodyPr spcFirstLastPara="1" wrap="square" lIns="121900" tIns="121900" rIns="121900" bIns="121900" anchor="t" anchorCtr="0">
            <a:noAutofit/>
          </a:bodyPr>
          <a:lstStyle/>
          <a:p>
            <a:pPr>
              <a:buSzPts val="2800"/>
            </a:pPr>
            <a:r>
              <a:rPr lang="en-GB" sz="2000" b="1">
                <a:solidFill>
                  <a:srgbClr val="213163"/>
                </a:solidFill>
                <a:latin typeface="Arial" panose="020B0604020202020204" pitchFamily="34" charset="0"/>
                <a:cs typeface="Arial" panose="020B0604020202020204" pitchFamily="34" charset="0"/>
              </a:rPr>
              <a:t>Introduction to NumPy</a:t>
            </a:r>
            <a:endParaRPr lang="en-IN"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1A6E8E0-E797-A686-F819-FFEEA4964323}"/>
              </a:ext>
            </a:extLst>
          </p:cNvPr>
          <p:cNvSpPr txBox="1"/>
          <p:nvPr/>
        </p:nvSpPr>
        <p:spPr>
          <a:xfrm>
            <a:off x="218454" y="1458116"/>
            <a:ext cx="11291194" cy="3406061"/>
          </a:xfrm>
          <a:prstGeom prst="rect">
            <a:avLst/>
          </a:prstGeom>
          <a:noFill/>
        </p:spPr>
        <p:txBody>
          <a:bodyPr wrap="square">
            <a:spAutoFit/>
          </a:bodyPr>
          <a:lstStyle/>
          <a:p>
            <a:pPr>
              <a:spcAft>
                <a:spcPts val="800"/>
              </a:spcAft>
            </a:pPr>
            <a:r>
              <a:rPr lang="en-US" sz="1800" b="1">
                <a:latin typeface="+mn-lt"/>
              </a:rPr>
              <a:t>What is NumPy?</a:t>
            </a:r>
          </a:p>
          <a:p>
            <a:pPr marL="374904" indent="-228600">
              <a:spcAft>
                <a:spcPts val="800"/>
              </a:spcAft>
              <a:buFont typeface="Arial" panose="020B0604020202020204" pitchFamily="34" charset="0"/>
              <a:buChar char="•"/>
            </a:pPr>
            <a:r>
              <a:rPr lang="en-US" sz="1800">
                <a:latin typeface="+mn-lt"/>
              </a:rPr>
              <a:t>NumPy stands for Numerical Python.</a:t>
            </a:r>
          </a:p>
          <a:p>
            <a:pPr marL="374904" indent="-228600">
              <a:spcAft>
                <a:spcPts val="800"/>
              </a:spcAft>
              <a:buFont typeface="Arial" panose="020B0604020202020204" pitchFamily="34" charset="0"/>
              <a:buChar char="•"/>
            </a:pPr>
            <a:r>
              <a:rPr lang="en-US" sz="1800">
                <a:latin typeface="+mn-lt"/>
              </a:rPr>
              <a:t>It is a foundational package for numerical computing in Python.</a:t>
            </a:r>
          </a:p>
          <a:p>
            <a:pPr marL="374904" indent="-228600">
              <a:spcAft>
                <a:spcPts val="800"/>
              </a:spcAft>
              <a:buFont typeface="Arial" panose="020B0604020202020204" pitchFamily="34" charset="0"/>
              <a:buChar char="•"/>
            </a:pPr>
            <a:r>
              <a:rPr lang="en-US" sz="1800">
                <a:latin typeface="+mn-lt"/>
              </a:rPr>
              <a:t>Provides support for large multi-dimensional arrays and matrices.</a:t>
            </a:r>
          </a:p>
          <a:p>
            <a:pPr marL="374904" indent="-228600">
              <a:spcAft>
                <a:spcPts val="800"/>
              </a:spcAft>
              <a:buFont typeface="Arial" panose="020B0604020202020204" pitchFamily="34" charset="0"/>
              <a:buChar char="•"/>
            </a:pPr>
            <a:endParaRPr lang="en-US" sz="1800">
              <a:latin typeface="+mn-lt"/>
            </a:endParaRPr>
          </a:p>
          <a:p>
            <a:pPr>
              <a:spcAft>
                <a:spcPts val="800"/>
              </a:spcAft>
            </a:pPr>
            <a:r>
              <a:rPr lang="en-US" sz="1800" b="1">
                <a:latin typeface="+mn-lt"/>
              </a:rPr>
              <a:t>Key Features:</a:t>
            </a:r>
          </a:p>
          <a:p>
            <a:pPr marL="374904" indent="-228600">
              <a:spcAft>
                <a:spcPts val="800"/>
              </a:spcAft>
              <a:buFont typeface="Arial" panose="020B0604020202020204" pitchFamily="34" charset="0"/>
              <a:buChar char="•"/>
            </a:pPr>
            <a:r>
              <a:rPr lang="en-US" sz="1800">
                <a:latin typeface="+mn-lt"/>
              </a:rPr>
              <a:t>Efficient handling of numerical data.</a:t>
            </a:r>
          </a:p>
          <a:p>
            <a:pPr marL="374904" indent="-228600">
              <a:spcAft>
                <a:spcPts val="800"/>
              </a:spcAft>
              <a:buFont typeface="Arial" panose="020B0604020202020204" pitchFamily="34" charset="0"/>
              <a:buChar char="•"/>
            </a:pPr>
            <a:r>
              <a:rPr lang="en-US" sz="1800">
                <a:latin typeface="+mn-lt"/>
              </a:rPr>
              <a:t>A wide array of mathematical functions to operate on these arrays.</a:t>
            </a:r>
          </a:p>
          <a:p>
            <a:pPr marL="374904" indent="-228600">
              <a:spcAft>
                <a:spcPts val="800"/>
              </a:spcAft>
              <a:buFont typeface="Arial" panose="020B0604020202020204" pitchFamily="34" charset="0"/>
              <a:buChar char="•"/>
            </a:pPr>
            <a:r>
              <a:rPr lang="en-US" sz="1800">
                <a:latin typeface="+mn-lt"/>
              </a:rPr>
              <a:t>Essential for scientific computing and data analysis.</a:t>
            </a:r>
          </a:p>
        </p:txBody>
      </p:sp>
      <p:pic>
        <p:nvPicPr>
          <p:cNvPr id="4" name="Picture 3">
            <a:extLst>
              <a:ext uri="{FF2B5EF4-FFF2-40B4-BE49-F238E27FC236}">
                <a16:creationId xmlns:a16="http://schemas.microsoft.com/office/drawing/2014/main" id="{D64E059E-F1BC-5669-5CCA-889A9C0C8F79}"/>
              </a:ext>
            </a:extLst>
          </p:cNvPr>
          <p:cNvPicPr>
            <a:picLocks noChangeAspect="1"/>
          </p:cNvPicPr>
          <p:nvPr/>
        </p:nvPicPr>
        <p:blipFill>
          <a:blip r:embed="rId3"/>
          <a:stretch>
            <a:fillRect/>
          </a:stretch>
        </p:blipFill>
        <p:spPr>
          <a:xfrm>
            <a:off x="7644612" y="1622069"/>
            <a:ext cx="4010585" cy="3934374"/>
          </a:xfrm>
          <a:prstGeom prst="rect">
            <a:avLst/>
          </a:prstGeom>
        </p:spPr>
      </p:pic>
      <p:grpSp>
        <p:nvGrpSpPr>
          <p:cNvPr id="6" name="Group 5">
            <a:extLst>
              <a:ext uri="{FF2B5EF4-FFF2-40B4-BE49-F238E27FC236}">
                <a16:creationId xmlns:a16="http://schemas.microsoft.com/office/drawing/2014/main" id="{4EFC67DF-0799-E1F7-DDFD-5F6F42019721}"/>
              </a:ext>
            </a:extLst>
          </p:cNvPr>
          <p:cNvGrpSpPr/>
          <p:nvPr/>
        </p:nvGrpSpPr>
        <p:grpSpPr>
          <a:xfrm>
            <a:off x="0" y="6055360"/>
            <a:ext cx="12192000" cy="356968"/>
            <a:chOff x="0" y="6055360"/>
            <a:chExt cx="12192000" cy="356968"/>
          </a:xfrm>
        </p:grpSpPr>
        <p:sp>
          <p:nvSpPr>
            <p:cNvPr id="7" name="TextBox 6">
              <a:extLst>
                <a:ext uri="{FF2B5EF4-FFF2-40B4-BE49-F238E27FC236}">
                  <a16:creationId xmlns:a16="http://schemas.microsoft.com/office/drawing/2014/main" id="{DAA05DDD-ED31-4453-8D24-98FF2CE6F8B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8" name="TextBox 7">
              <a:extLst>
                <a:ext uri="{FF2B5EF4-FFF2-40B4-BE49-F238E27FC236}">
                  <a16:creationId xmlns:a16="http://schemas.microsoft.com/office/drawing/2014/main" id="{0436CC91-2146-54B1-B231-ED4FA31EAB27}"/>
                </a:ext>
              </a:extLst>
            </p:cNvPr>
            <p:cNvSpPr txBox="1"/>
            <p:nvPr/>
          </p:nvSpPr>
          <p:spPr>
            <a:xfrm>
              <a:off x="880528" y="6135329"/>
              <a:ext cx="10701871" cy="276999"/>
            </a:xfrm>
            <a:prstGeom prst="rect">
              <a:avLst/>
            </a:prstGeom>
            <a:noFill/>
          </p:spPr>
          <p:txBody>
            <a:bodyPr wrap="square" rtlCol="0">
              <a:spAutoFit/>
            </a:bodyPr>
            <a:lstStyle/>
            <a:p>
              <a:pPr>
                <a:spcAft>
                  <a:spcPts val="800"/>
                </a:spcAft>
              </a:pPr>
              <a:r>
                <a:rPr lang="en-IN" sz="1200">
                  <a:solidFill>
                    <a:srgbClr val="0000FF"/>
                  </a:solidFill>
                  <a:latin typeface="+mn-lt"/>
                </a:rPr>
                <a:t>https://www.scaler.com/topics/architecture-of-data-warehouse/</a:t>
              </a:r>
            </a:p>
          </p:txBody>
        </p:sp>
        <p:cxnSp>
          <p:nvCxnSpPr>
            <p:cNvPr id="9" name="Straight Connector 8">
              <a:extLst>
                <a:ext uri="{FF2B5EF4-FFF2-40B4-BE49-F238E27FC236}">
                  <a16:creationId xmlns:a16="http://schemas.microsoft.com/office/drawing/2014/main" id="{386C2601-35BB-AFE7-0EE9-BCC8FA9D9C4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841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04167" y="877294"/>
            <a:ext cx="7906863" cy="446047"/>
          </a:xfrm>
          <a:prstGeom prst="rect">
            <a:avLst/>
          </a:prstGeom>
          <a:noFill/>
          <a:ln>
            <a:noFill/>
          </a:ln>
        </p:spPr>
        <p:txBody>
          <a:bodyPr spcFirstLastPara="1" wrap="square" lIns="121900" tIns="121900" rIns="121900" bIns="121900" anchor="t" anchorCtr="0">
            <a:noAutofit/>
          </a:bodyPr>
          <a:lstStyle/>
          <a:p>
            <a:pPr>
              <a:buSzPts val="2800"/>
            </a:pPr>
            <a:r>
              <a:rPr lang="en-GB" sz="2000" b="1" err="1">
                <a:solidFill>
                  <a:srgbClr val="213163"/>
                </a:solidFill>
                <a:latin typeface="Arial" panose="020B0604020202020204" pitchFamily="34" charset="0"/>
                <a:cs typeface="Arial" panose="020B0604020202020204" pitchFamily="34" charset="0"/>
              </a:rPr>
              <a:t>Numpy</a:t>
            </a:r>
            <a:r>
              <a:rPr lang="en-GB" sz="2000" b="1">
                <a:solidFill>
                  <a:srgbClr val="213163"/>
                </a:solidFill>
                <a:latin typeface="Arial" panose="020B0604020202020204" pitchFamily="34" charset="0"/>
                <a:cs typeface="Arial" panose="020B0604020202020204" pitchFamily="34" charset="0"/>
              </a:rPr>
              <a:t> Array</a:t>
            </a:r>
            <a:endParaRPr lang="en-IN"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1A6E8E0-E797-A686-F819-FFEEA4964323}"/>
              </a:ext>
            </a:extLst>
          </p:cNvPr>
          <p:cNvSpPr txBox="1"/>
          <p:nvPr/>
        </p:nvSpPr>
        <p:spPr>
          <a:xfrm>
            <a:off x="218454" y="1458116"/>
            <a:ext cx="11291194" cy="1128514"/>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800">
                <a:latin typeface="+mn-lt"/>
              </a:rPr>
              <a:t>NumPy array is a multi-dimensional data structure that is the core of scientific computing in Python.</a:t>
            </a:r>
          </a:p>
          <a:p>
            <a:pPr marL="285750" indent="-285750">
              <a:spcAft>
                <a:spcPts val="800"/>
              </a:spcAft>
              <a:buFont typeface="Arial" panose="020B0604020202020204" pitchFamily="34" charset="0"/>
              <a:buChar char="•"/>
            </a:pPr>
            <a:r>
              <a:rPr lang="en-US" sz="1800">
                <a:latin typeface="+mn-lt"/>
              </a:rPr>
              <a:t>All values in an array are homogenous (of the same data type).</a:t>
            </a:r>
          </a:p>
          <a:p>
            <a:pPr marL="285750" indent="-285750">
              <a:spcAft>
                <a:spcPts val="800"/>
              </a:spcAft>
              <a:buFont typeface="Arial" panose="020B0604020202020204" pitchFamily="34" charset="0"/>
              <a:buChar char="•"/>
            </a:pPr>
            <a:r>
              <a:rPr lang="en-US" sz="1800">
                <a:latin typeface="+mn-lt"/>
              </a:rPr>
              <a:t>They offer automatic vectorization and broadcasting.</a:t>
            </a:r>
          </a:p>
        </p:txBody>
      </p:sp>
      <p:grpSp>
        <p:nvGrpSpPr>
          <p:cNvPr id="6" name="Group 5">
            <a:extLst>
              <a:ext uri="{FF2B5EF4-FFF2-40B4-BE49-F238E27FC236}">
                <a16:creationId xmlns:a16="http://schemas.microsoft.com/office/drawing/2014/main" id="{4EFC67DF-0799-E1F7-DDFD-5F6F42019721}"/>
              </a:ext>
            </a:extLst>
          </p:cNvPr>
          <p:cNvGrpSpPr/>
          <p:nvPr/>
        </p:nvGrpSpPr>
        <p:grpSpPr>
          <a:xfrm>
            <a:off x="0" y="6055360"/>
            <a:ext cx="12192000" cy="356968"/>
            <a:chOff x="0" y="6055360"/>
            <a:chExt cx="12192000" cy="356968"/>
          </a:xfrm>
        </p:grpSpPr>
        <p:sp>
          <p:nvSpPr>
            <p:cNvPr id="7" name="TextBox 6">
              <a:extLst>
                <a:ext uri="{FF2B5EF4-FFF2-40B4-BE49-F238E27FC236}">
                  <a16:creationId xmlns:a16="http://schemas.microsoft.com/office/drawing/2014/main" id="{DAA05DDD-ED31-4453-8D24-98FF2CE6F8B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8" name="TextBox 7">
              <a:extLst>
                <a:ext uri="{FF2B5EF4-FFF2-40B4-BE49-F238E27FC236}">
                  <a16:creationId xmlns:a16="http://schemas.microsoft.com/office/drawing/2014/main" id="{0436CC91-2146-54B1-B231-ED4FA31EAB27}"/>
                </a:ext>
              </a:extLst>
            </p:cNvPr>
            <p:cNvSpPr txBox="1"/>
            <p:nvPr/>
          </p:nvSpPr>
          <p:spPr>
            <a:xfrm>
              <a:off x="880528" y="6135329"/>
              <a:ext cx="10701871" cy="276999"/>
            </a:xfrm>
            <a:prstGeom prst="rect">
              <a:avLst/>
            </a:prstGeom>
            <a:noFill/>
          </p:spPr>
          <p:txBody>
            <a:bodyPr wrap="square" rtlCol="0">
              <a:spAutoFit/>
            </a:bodyPr>
            <a:lstStyle/>
            <a:p>
              <a:pPr>
                <a:spcAft>
                  <a:spcPts val="800"/>
                </a:spcAft>
              </a:pPr>
              <a:r>
                <a:rPr lang="en-IN" sz="1200">
                  <a:solidFill>
                    <a:srgbClr val="0000FF"/>
                  </a:solidFill>
                  <a:latin typeface="+mn-lt"/>
                </a:rPr>
                <a:t>https://medium.com/byte-sized-code/tagged/numpy</a:t>
              </a:r>
            </a:p>
          </p:txBody>
        </p:sp>
        <p:cxnSp>
          <p:nvCxnSpPr>
            <p:cNvPr id="9" name="Straight Connector 8">
              <a:extLst>
                <a:ext uri="{FF2B5EF4-FFF2-40B4-BE49-F238E27FC236}">
                  <a16:creationId xmlns:a16="http://schemas.microsoft.com/office/drawing/2014/main" id="{386C2601-35BB-AFE7-0EE9-BCC8FA9D9C4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2" descr="Common placeholders in numpy arrays | by Arpit Omprakash | Byte-Sized-Code  | Medium">
            <a:extLst>
              <a:ext uri="{FF2B5EF4-FFF2-40B4-BE49-F238E27FC236}">
                <a16:creationId xmlns:a16="http://schemas.microsoft.com/office/drawing/2014/main" id="{625A03A3-BF71-76CB-5F4F-941ADBF24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00" b="2500"/>
          <a:stretch/>
        </p:blipFill>
        <p:spPr bwMode="auto">
          <a:xfrm>
            <a:off x="6190152" y="3665173"/>
            <a:ext cx="6001848" cy="23033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op Python Libraries: Numpy &amp; Pandas | by Md Arman Hossen | Towards Data  Science">
            <a:extLst>
              <a:ext uri="{FF2B5EF4-FFF2-40B4-BE49-F238E27FC236}">
                <a16:creationId xmlns:a16="http://schemas.microsoft.com/office/drawing/2014/main" id="{0E2BCECC-B49E-DE67-966F-D931B53D7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536623"/>
            <a:ext cx="6347012" cy="276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596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04167" y="877294"/>
            <a:ext cx="7906863" cy="446047"/>
          </a:xfrm>
          <a:prstGeom prst="rect">
            <a:avLst/>
          </a:prstGeom>
          <a:noFill/>
          <a:ln>
            <a:noFill/>
          </a:ln>
        </p:spPr>
        <p:txBody>
          <a:bodyPr spcFirstLastPara="1" wrap="square" lIns="121900" tIns="121900" rIns="121900" bIns="121900" anchor="t" anchorCtr="0">
            <a:noAutofit/>
          </a:bodyPr>
          <a:lstStyle/>
          <a:p>
            <a:pPr>
              <a:buSzPts val="2800"/>
            </a:pPr>
            <a:r>
              <a:rPr lang="en-US" sz="2000" b="1">
                <a:solidFill>
                  <a:srgbClr val="213163"/>
                </a:solidFill>
                <a:latin typeface="Arial" panose="020B0604020202020204" pitchFamily="34" charset="0"/>
                <a:cs typeface="Arial" panose="020B0604020202020204" pitchFamily="34" charset="0"/>
              </a:rPr>
              <a:t>Working with </a:t>
            </a:r>
            <a:r>
              <a:rPr lang="en-US" sz="2000" b="1" err="1">
                <a:solidFill>
                  <a:srgbClr val="213163"/>
                </a:solidFill>
                <a:latin typeface="Arial" panose="020B0604020202020204" pitchFamily="34" charset="0"/>
                <a:cs typeface="Arial" panose="020B0604020202020204" pitchFamily="34" charset="0"/>
              </a:rPr>
              <a:t>Numpy</a:t>
            </a:r>
            <a:r>
              <a:rPr lang="en-US" sz="2000" b="1">
                <a:solidFill>
                  <a:srgbClr val="213163"/>
                </a:solidFill>
                <a:latin typeface="Arial" panose="020B0604020202020204" pitchFamily="34" charset="0"/>
                <a:cs typeface="Arial" panose="020B0604020202020204" pitchFamily="34" charset="0"/>
              </a:rPr>
              <a:t> array</a:t>
            </a:r>
            <a:endParaRPr lang="en-IN" sz="2000">
              <a:latin typeface="Arial" panose="020B0604020202020204" pitchFamily="34" charset="0"/>
              <a:cs typeface="Arial" panose="020B0604020202020204" pitchFamily="34" charset="0"/>
            </a:endParaRPr>
          </a:p>
        </p:txBody>
      </p:sp>
      <p:sp>
        <p:nvSpPr>
          <p:cNvPr id="4" name="Google Shape;110;p4">
            <a:extLst>
              <a:ext uri="{FF2B5EF4-FFF2-40B4-BE49-F238E27FC236}">
                <a16:creationId xmlns:a16="http://schemas.microsoft.com/office/drawing/2014/main" id="{CBF39797-EC41-EA69-E548-F4A84B8CB062}"/>
              </a:ext>
            </a:extLst>
          </p:cNvPr>
          <p:cNvSpPr txBox="1">
            <a:spLocks/>
          </p:cNvSpPr>
          <p:nvPr/>
        </p:nvSpPr>
        <p:spPr>
          <a:xfrm>
            <a:off x="304800" y="1513681"/>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80000"/>
              </a:lnSpc>
              <a:buClr>
                <a:schemeClr val="dk1"/>
              </a:buClr>
              <a:buSzPts val="2220"/>
            </a:pPr>
            <a:r>
              <a:rPr lang="en-IN" sz="1800" b="1"/>
              <a:t>Create 2-D array using </a:t>
            </a:r>
            <a:r>
              <a:rPr lang="en-IN" sz="1800" b="1" err="1"/>
              <a:t>numpy</a:t>
            </a:r>
            <a:r>
              <a:rPr lang="en-IN" sz="1800" b="1"/>
              <a:t> from list </a:t>
            </a:r>
          </a:p>
          <a:p>
            <a:pPr>
              <a:lnSpc>
                <a:spcPct val="80000"/>
              </a:lnSpc>
              <a:spcBef>
                <a:spcPts val="1000"/>
              </a:spcBef>
              <a:buClr>
                <a:schemeClr val="dk1"/>
              </a:buClr>
              <a:buSzPts val="2220"/>
            </a:pPr>
            <a:endParaRPr lang="en-IN" sz="1800"/>
          </a:p>
          <a:p>
            <a:pPr>
              <a:lnSpc>
                <a:spcPct val="80000"/>
              </a:lnSpc>
              <a:spcBef>
                <a:spcPts val="1000"/>
              </a:spcBef>
              <a:buClr>
                <a:schemeClr val="dk1"/>
              </a:buClr>
              <a:buSzPts val="2220"/>
            </a:pPr>
            <a:r>
              <a:rPr lang="en-IN" sz="1800">
                <a:latin typeface="Consolas" panose="020B0609020204030204" pitchFamily="49" charset="0"/>
              </a:rPr>
              <a:t>import </a:t>
            </a:r>
            <a:r>
              <a:rPr lang="en-IN" sz="1800" err="1">
                <a:latin typeface="Consolas" panose="020B0609020204030204" pitchFamily="49" charset="0"/>
              </a:rPr>
              <a:t>numpy</a:t>
            </a:r>
            <a:r>
              <a:rPr lang="en-IN" sz="1800">
                <a:latin typeface="Consolas" panose="020B0609020204030204" pitchFamily="49" charset="0"/>
              </a:rPr>
              <a:t> as np</a:t>
            </a:r>
          </a:p>
          <a:p>
            <a:pPr>
              <a:lnSpc>
                <a:spcPct val="80000"/>
              </a:lnSpc>
              <a:spcBef>
                <a:spcPts val="1000"/>
              </a:spcBef>
              <a:buClr>
                <a:schemeClr val="dk1"/>
              </a:buClr>
              <a:buSzPts val="2220"/>
            </a:pPr>
            <a:r>
              <a:rPr lang="en-IN" sz="1800" err="1">
                <a:latin typeface="Consolas" panose="020B0609020204030204" pitchFamily="49" charset="0"/>
              </a:rPr>
              <a:t>mylist</a:t>
            </a:r>
            <a:r>
              <a:rPr lang="en-IN" sz="1800">
                <a:latin typeface="Consolas" panose="020B0609020204030204" pitchFamily="49" charset="0"/>
              </a:rPr>
              <a:t>=[[1,2,3],[4,5,6],[7,8,9]]</a:t>
            </a:r>
          </a:p>
          <a:p>
            <a:pPr>
              <a:lnSpc>
                <a:spcPct val="80000"/>
              </a:lnSpc>
              <a:spcBef>
                <a:spcPts val="1000"/>
              </a:spcBef>
              <a:buClr>
                <a:schemeClr val="dk1"/>
              </a:buClr>
              <a:buSzPts val="2220"/>
            </a:pPr>
            <a:r>
              <a:rPr lang="en-IN" sz="1800" err="1">
                <a:latin typeface="Consolas" panose="020B0609020204030204" pitchFamily="49" charset="0"/>
              </a:rPr>
              <a:t>np.array</a:t>
            </a:r>
            <a:r>
              <a:rPr lang="en-IN" sz="1800">
                <a:latin typeface="Consolas" panose="020B0609020204030204" pitchFamily="49" charset="0"/>
              </a:rPr>
              <a:t>(</a:t>
            </a:r>
            <a:r>
              <a:rPr lang="en-IN" sz="1800" err="1">
                <a:latin typeface="Consolas" panose="020B0609020204030204" pitchFamily="49" charset="0"/>
              </a:rPr>
              <a:t>mylist</a:t>
            </a:r>
            <a:r>
              <a:rPr lang="en-IN" sz="1800">
                <a:latin typeface="Consolas" panose="020B0609020204030204" pitchFamily="49" charset="0"/>
              </a:rPr>
              <a:t>)</a:t>
            </a:r>
          </a:p>
          <a:p>
            <a:pPr>
              <a:lnSpc>
                <a:spcPct val="80000"/>
              </a:lnSpc>
              <a:spcBef>
                <a:spcPts val="1000"/>
              </a:spcBef>
              <a:buClr>
                <a:schemeClr val="dk1"/>
              </a:buClr>
              <a:buSzPts val="2220"/>
            </a:pPr>
            <a:endParaRPr lang="en-IN" sz="1800"/>
          </a:p>
          <a:p>
            <a:pPr>
              <a:lnSpc>
                <a:spcPct val="80000"/>
              </a:lnSpc>
              <a:spcBef>
                <a:spcPts val="1000"/>
              </a:spcBef>
              <a:buClr>
                <a:schemeClr val="dk1"/>
              </a:buClr>
              <a:buSzPts val="2220"/>
            </a:pPr>
            <a:r>
              <a:rPr lang="en-IN" sz="1800"/>
              <a:t>Create 1-D and 2-D array using random values</a:t>
            </a:r>
          </a:p>
          <a:p>
            <a:pPr marL="228600" indent="-87629">
              <a:lnSpc>
                <a:spcPct val="80000"/>
              </a:lnSpc>
              <a:spcBef>
                <a:spcPts val="1000"/>
              </a:spcBef>
              <a:buClr>
                <a:schemeClr val="dk1"/>
              </a:buClr>
              <a:buSzPts val="2220"/>
            </a:pPr>
            <a:endParaRPr lang="en-IN" sz="1800"/>
          </a:p>
          <a:p>
            <a:pPr>
              <a:lnSpc>
                <a:spcPct val="80000"/>
              </a:lnSpc>
              <a:spcBef>
                <a:spcPts val="1000"/>
              </a:spcBef>
              <a:buClr>
                <a:schemeClr val="dk1"/>
              </a:buClr>
              <a:buSzPts val="2220"/>
            </a:pPr>
            <a:r>
              <a:rPr lang="en-IN" sz="1800" err="1">
                <a:latin typeface="Consolas" panose="020B0609020204030204" pitchFamily="49" charset="0"/>
              </a:rPr>
              <a:t>np.random.rand</a:t>
            </a:r>
            <a:r>
              <a:rPr lang="en-IN" sz="1800">
                <a:latin typeface="Consolas" panose="020B0609020204030204" pitchFamily="49" charset="0"/>
              </a:rPr>
              <a:t>(5)       #uniform distribution of random values</a:t>
            </a:r>
          </a:p>
          <a:p>
            <a:pPr>
              <a:lnSpc>
                <a:spcPct val="80000"/>
              </a:lnSpc>
              <a:spcBef>
                <a:spcPts val="1000"/>
              </a:spcBef>
              <a:buClr>
                <a:schemeClr val="dk1"/>
              </a:buClr>
              <a:buSzPts val="2220"/>
            </a:pPr>
            <a:r>
              <a:rPr lang="en-IN" sz="1800" err="1">
                <a:latin typeface="Consolas" panose="020B0609020204030204" pitchFamily="49" charset="0"/>
              </a:rPr>
              <a:t>np.random.rand</a:t>
            </a:r>
            <a:r>
              <a:rPr lang="en-IN" sz="1800">
                <a:latin typeface="Consolas" panose="020B0609020204030204" pitchFamily="49" charset="0"/>
              </a:rPr>
              <a:t>(4,4)     # create 2-D array of random values</a:t>
            </a:r>
          </a:p>
          <a:p>
            <a:pPr>
              <a:lnSpc>
                <a:spcPct val="80000"/>
              </a:lnSpc>
              <a:spcBef>
                <a:spcPts val="1000"/>
              </a:spcBef>
              <a:buClr>
                <a:schemeClr val="dk1"/>
              </a:buClr>
              <a:buSzPts val="2220"/>
            </a:pPr>
            <a:r>
              <a:rPr lang="en-IN" sz="1800" err="1">
                <a:latin typeface="Consolas" panose="020B0609020204030204" pitchFamily="49" charset="0"/>
              </a:rPr>
              <a:t>np.random.randn</a:t>
            </a:r>
            <a:r>
              <a:rPr lang="en-IN" sz="1800">
                <a:latin typeface="Consolas" panose="020B0609020204030204" pitchFamily="49" charset="0"/>
              </a:rPr>
              <a:t>(4)      #std. normal distribution, </a:t>
            </a:r>
            <a:r>
              <a:rPr lang="en-IN" sz="1800" err="1">
                <a:latin typeface="Consolas" panose="020B0609020204030204" pitchFamily="49" charset="0"/>
              </a:rPr>
              <a:t>centered</a:t>
            </a:r>
            <a:r>
              <a:rPr lang="en-IN" sz="1800">
                <a:latin typeface="Consolas" panose="020B0609020204030204" pitchFamily="49" charset="0"/>
              </a:rPr>
              <a:t> around 0</a:t>
            </a:r>
          </a:p>
          <a:p>
            <a:pPr>
              <a:lnSpc>
                <a:spcPct val="80000"/>
              </a:lnSpc>
              <a:spcBef>
                <a:spcPts val="1000"/>
              </a:spcBef>
              <a:buClr>
                <a:schemeClr val="dk1"/>
              </a:buClr>
              <a:buSzPts val="2220"/>
            </a:pPr>
            <a:endParaRPr lang="en-IN" sz="1800">
              <a:latin typeface="Consolas" panose="020B0609020204030204" pitchFamily="49" charset="0"/>
            </a:endParaRPr>
          </a:p>
          <a:p>
            <a:pPr marL="228600" indent="-87629">
              <a:lnSpc>
                <a:spcPct val="80000"/>
              </a:lnSpc>
              <a:spcBef>
                <a:spcPts val="1000"/>
              </a:spcBef>
              <a:buClr>
                <a:schemeClr val="dk1"/>
              </a:buClr>
              <a:buSzPts val="2220"/>
            </a:pPr>
            <a:endParaRPr lang="en-IN" sz="1800"/>
          </a:p>
        </p:txBody>
      </p:sp>
    </p:spTree>
    <p:extLst>
      <p:ext uri="{BB962C8B-B14F-4D97-AF65-F5344CB8AC3E}">
        <p14:creationId xmlns:p14="http://schemas.microsoft.com/office/powerpoint/2010/main" val="3504657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04167" y="877294"/>
            <a:ext cx="7906863" cy="446047"/>
          </a:xfrm>
          <a:prstGeom prst="rect">
            <a:avLst/>
          </a:prstGeom>
          <a:noFill/>
          <a:ln>
            <a:noFill/>
          </a:ln>
        </p:spPr>
        <p:txBody>
          <a:bodyPr spcFirstLastPara="1" wrap="square" lIns="121900" tIns="121900" rIns="121900" bIns="121900" anchor="t" anchorCtr="0">
            <a:noAutofit/>
          </a:bodyPr>
          <a:lstStyle/>
          <a:p>
            <a:pPr>
              <a:buSzPts val="2800"/>
            </a:pPr>
            <a:r>
              <a:rPr lang="en-US" sz="2000" b="1">
                <a:solidFill>
                  <a:srgbClr val="213163"/>
                </a:solidFill>
                <a:latin typeface="Arial" panose="020B0604020202020204" pitchFamily="34" charset="0"/>
                <a:cs typeface="Arial" panose="020B0604020202020204" pitchFamily="34" charset="0"/>
              </a:rPr>
              <a:t>Commonly used </a:t>
            </a:r>
            <a:r>
              <a:rPr lang="en-US" sz="2000" b="1" err="1">
                <a:solidFill>
                  <a:srgbClr val="213163"/>
                </a:solidFill>
                <a:latin typeface="Arial" panose="020B0604020202020204" pitchFamily="34" charset="0"/>
                <a:cs typeface="Arial" panose="020B0604020202020204" pitchFamily="34" charset="0"/>
              </a:rPr>
              <a:t>Numpy</a:t>
            </a:r>
            <a:r>
              <a:rPr lang="en-US" sz="2000" b="1">
                <a:solidFill>
                  <a:srgbClr val="213163"/>
                </a:solidFill>
                <a:latin typeface="Arial" panose="020B0604020202020204" pitchFamily="34" charset="0"/>
                <a:cs typeface="Arial" panose="020B0604020202020204" pitchFamily="34" charset="0"/>
              </a:rPr>
              <a:t> methods &amp; attributes</a:t>
            </a:r>
          </a:p>
        </p:txBody>
      </p:sp>
      <p:sp>
        <p:nvSpPr>
          <p:cNvPr id="2" name="Subtitle 2">
            <a:extLst>
              <a:ext uri="{FF2B5EF4-FFF2-40B4-BE49-F238E27FC236}">
                <a16:creationId xmlns:a16="http://schemas.microsoft.com/office/drawing/2014/main" id="{5FE808A9-FFBF-2BF2-F1B5-16B21979B9B0}"/>
              </a:ext>
            </a:extLst>
          </p:cNvPr>
          <p:cNvSpPr txBox="1">
            <a:spLocks/>
          </p:cNvSpPr>
          <p:nvPr/>
        </p:nvSpPr>
        <p:spPr>
          <a:xfrm>
            <a:off x="3713486" y="2731400"/>
            <a:ext cx="7518400" cy="13952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800">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789E5981-6C73-C6EC-19A4-F31D00A07C01}"/>
              </a:ext>
            </a:extLst>
          </p:cNvPr>
          <p:cNvSpPr>
            <a:spLocks noChangeArrowheads="1"/>
          </p:cNvSpPr>
          <p:nvPr/>
        </p:nvSpPr>
        <p:spPr bwMode="auto">
          <a:xfrm>
            <a:off x="204167" y="1330990"/>
            <a:ext cx="10021329" cy="419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err="1">
                <a:ln>
                  <a:noFill/>
                </a:ln>
                <a:solidFill>
                  <a:schemeClr val="tx1"/>
                </a:solidFill>
                <a:effectLst/>
                <a:latin typeface="+mj-lt"/>
              </a:rPr>
              <a:t>np.array</a:t>
            </a:r>
            <a:r>
              <a:rPr kumimoji="0" lang="en-US" altLang="en-US" sz="1800" b="1" i="0" u="none" strike="noStrike" cap="none" normalizeH="0" baseline="0">
                <a:ln>
                  <a:noFill/>
                </a:ln>
                <a:solidFill>
                  <a:schemeClr val="tx1"/>
                </a:solidFill>
                <a:effectLst/>
                <a:latin typeface="+mj-lt"/>
              </a:rPr>
              <a:t>()</a:t>
            </a:r>
            <a:r>
              <a:rPr kumimoji="0" lang="en-US" altLang="en-US" sz="1800" b="0" i="0" u="none" strike="noStrike" cap="none" normalizeH="0" baseline="0">
                <a:ln>
                  <a:noFill/>
                </a:ln>
                <a:solidFill>
                  <a:schemeClr val="tx1"/>
                </a:solidFill>
                <a:effectLst/>
                <a:latin typeface="+mj-lt"/>
              </a:rPr>
              <a:t>: Creates a NumPy array from a list or other </a:t>
            </a:r>
            <a:r>
              <a:rPr kumimoji="0" lang="en-US" altLang="en-US" sz="1800" b="0" i="0" u="none" strike="noStrike" cap="none" normalizeH="0" baseline="0" err="1">
                <a:ln>
                  <a:noFill/>
                </a:ln>
                <a:solidFill>
                  <a:schemeClr val="tx1"/>
                </a:solidFill>
                <a:effectLst/>
                <a:latin typeface="+mj-lt"/>
              </a:rPr>
              <a:t>iterable</a:t>
            </a:r>
            <a:r>
              <a:rPr kumimoji="0" lang="en-US" altLang="en-US" sz="1800" b="0" i="0" u="none" strike="noStrike" cap="none" normalizeH="0" baseline="0">
                <a:ln>
                  <a:noFill/>
                </a:ln>
                <a:solidFill>
                  <a:schemeClr val="tx1"/>
                </a:solidFill>
                <a:effectLst/>
                <a:latin typeface="+mj-lt"/>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err="1">
                <a:ln>
                  <a:noFill/>
                </a:ln>
                <a:solidFill>
                  <a:schemeClr val="tx1"/>
                </a:solidFill>
                <a:effectLst/>
                <a:latin typeface="+mj-lt"/>
              </a:rPr>
              <a:t>np.random.randint</a:t>
            </a:r>
            <a:r>
              <a:rPr kumimoji="0" lang="en-US" altLang="en-US" sz="1800" b="1" i="0" u="none" strike="noStrike" cap="none" normalizeH="0" baseline="0">
                <a:ln>
                  <a:noFill/>
                </a:ln>
                <a:solidFill>
                  <a:schemeClr val="tx1"/>
                </a:solidFill>
                <a:effectLst/>
                <a:latin typeface="+mj-lt"/>
              </a:rPr>
              <a:t>(0, 10, 1)</a:t>
            </a:r>
            <a:r>
              <a:rPr kumimoji="0" lang="en-US" altLang="en-US" sz="1800" b="0" i="0" u="none" strike="noStrike" cap="none" normalizeH="0" baseline="0">
                <a:ln>
                  <a:noFill/>
                </a:ln>
                <a:solidFill>
                  <a:schemeClr val="tx1"/>
                </a:solidFill>
                <a:effectLst/>
                <a:latin typeface="+mj-lt"/>
              </a:rPr>
              <a:t>: Generates a random integer between 0 and 10, with size 1.</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err="1">
                <a:ln>
                  <a:noFill/>
                </a:ln>
                <a:solidFill>
                  <a:schemeClr val="tx1"/>
                </a:solidFill>
                <a:effectLst/>
                <a:latin typeface="+mj-lt"/>
              </a:rPr>
              <a:t>np.unique</a:t>
            </a:r>
            <a:r>
              <a:rPr kumimoji="0" lang="en-US" altLang="en-US" sz="1800" b="1" i="0" u="none" strike="noStrike" cap="none" normalizeH="0" baseline="0">
                <a:ln>
                  <a:noFill/>
                </a:ln>
                <a:solidFill>
                  <a:schemeClr val="tx1"/>
                </a:solidFill>
                <a:effectLst/>
                <a:latin typeface="+mj-lt"/>
              </a:rPr>
              <a:t>()</a:t>
            </a:r>
            <a:r>
              <a:rPr kumimoji="0" lang="en-US" altLang="en-US" sz="1800" b="0" i="0" u="none" strike="noStrike" cap="none" normalizeH="0" baseline="0">
                <a:ln>
                  <a:noFill/>
                </a:ln>
                <a:solidFill>
                  <a:schemeClr val="tx1"/>
                </a:solidFill>
                <a:effectLst/>
                <a:latin typeface="+mj-lt"/>
              </a:rPr>
              <a:t>: Finds the unique elements in an array and returns them in sorted order.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mj-lt"/>
              </a:rPr>
              <a:t>np.dot()</a:t>
            </a:r>
            <a:r>
              <a:rPr kumimoji="0" lang="en-US" altLang="en-US" sz="1800" b="0" i="0" u="none" strike="noStrike" cap="none" normalizeH="0" baseline="0">
                <a:ln>
                  <a:noFill/>
                </a:ln>
                <a:solidFill>
                  <a:schemeClr val="tx1"/>
                </a:solidFill>
                <a:effectLst/>
                <a:latin typeface="+mj-lt"/>
              </a:rPr>
              <a:t>: Computes the dot product of two arrays or matrices.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err="1">
                <a:ln>
                  <a:noFill/>
                </a:ln>
                <a:solidFill>
                  <a:schemeClr val="tx1"/>
                </a:solidFill>
                <a:effectLst/>
                <a:latin typeface="+mj-lt"/>
              </a:rPr>
              <a:t>np.power</a:t>
            </a:r>
            <a:r>
              <a:rPr kumimoji="0" lang="en-US" altLang="en-US" sz="1800" b="1" i="0" u="none" strike="noStrike" cap="none" normalizeH="0" baseline="0">
                <a:ln>
                  <a:noFill/>
                </a:ln>
                <a:solidFill>
                  <a:schemeClr val="tx1"/>
                </a:solidFill>
                <a:effectLst/>
                <a:latin typeface="+mj-lt"/>
              </a:rPr>
              <a:t>(a, 2)</a:t>
            </a:r>
            <a:r>
              <a:rPr kumimoji="0" lang="en-US" altLang="en-US" sz="1800" b="0" i="0" u="none" strike="noStrike" cap="none" normalizeH="0" baseline="0">
                <a:ln>
                  <a:noFill/>
                </a:ln>
                <a:solidFill>
                  <a:schemeClr val="tx1"/>
                </a:solidFill>
                <a:effectLst/>
                <a:latin typeface="+mj-lt"/>
              </a:rPr>
              <a:t>: Raises each element of array a to the power of 2.</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err="1">
                <a:ln>
                  <a:noFill/>
                </a:ln>
                <a:solidFill>
                  <a:schemeClr val="tx1"/>
                </a:solidFill>
                <a:effectLst/>
                <a:latin typeface="+mj-lt"/>
              </a:rPr>
              <a:t>np.sqrt</a:t>
            </a:r>
            <a:r>
              <a:rPr kumimoji="0" lang="en-US" altLang="en-US" sz="1800" b="1" i="0" u="none" strike="noStrike" cap="none" normalizeH="0" baseline="0">
                <a:ln>
                  <a:noFill/>
                </a:ln>
                <a:solidFill>
                  <a:schemeClr val="tx1"/>
                </a:solidFill>
                <a:effectLst/>
                <a:latin typeface="+mj-lt"/>
              </a:rPr>
              <a:t>(a)</a:t>
            </a:r>
            <a:r>
              <a:rPr kumimoji="0" lang="en-US" altLang="en-US" sz="1800" b="0" i="0" u="none" strike="noStrike" cap="none" normalizeH="0" baseline="0">
                <a:ln>
                  <a:noFill/>
                </a:ln>
                <a:solidFill>
                  <a:schemeClr val="tx1"/>
                </a:solidFill>
                <a:effectLst/>
                <a:latin typeface="+mj-lt"/>
              </a:rPr>
              <a:t>: Returns the square root of each element in the array a.</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err="1">
                <a:ln>
                  <a:noFill/>
                </a:ln>
                <a:solidFill>
                  <a:schemeClr val="tx1"/>
                </a:solidFill>
                <a:effectLst/>
                <a:latin typeface="+mj-lt"/>
              </a:rPr>
              <a:t>np.ones</a:t>
            </a:r>
            <a:r>
              <a:rPr kumimoji="0" lang="en-US" altLang="en-US" sz="1800" b="1" i="0" u="none" strike="noStrike" cap="none" normalizeH="0" baseline="0">
                <a:ln>
                  <a:noFill/>
                </a:ln>
                <a:solidFill>
                  <a:schemeClr val="tx1"/>
                </a:solidFill>
                <a:effectLst/>
                <a:latin typeface="+mj-lt"/>
              </a:rPr>
              <a:t>()</a:t>
            </a:r>
            <a:r>
              <a:rPr kumimoji="0" lang="en-US" altLang="en-US" sz="1800" b="0" i="0" u="none" strike="noStrike" cap="none" normalizeH="0" baseline="0">
                <a:ln>
                  <a:noFill/>
                </a:ln>
                <a:solidFill>
                  <a:schemeClr val="tx1"/>
                </a:solidFill>
                <a:effectLst/>
                <a:latin typeface="+mj-lt"/>
              </a:rPr>
              <a:t>: Creates a new array of the specified shape, filled with ones.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err="1">
                <a:ln>
                  <a:noFill/>
                </a:ln>
                <a:solidFill>
                  <a:schemeClr val="tx1"/>
                </a:solidFill>
                <a:effectLst/>
                <a:latin typeface="+mj-lt"/>
              </a:rPr>
              <a:t>np.zeros</a:t>
            </a:r>
            <a:r>
              <a:rPr kumimoji="0" lang="en-US" altLang="en-US" sz="1800" b="1" i="0" u="none" strike="noStrike" cap="none" normalizeH="0" baseline="0">
                <a:ln>
                  <a:noFill/>
                </a:ln>
                <a:solidFill>
                  <a:schemeClr val="tx1"/>
                </a:solidFill>
                <a:effectLst/>
                <a:latin typeface="+mj-lt"/>
              </a:rPr>
              <a:t>()</a:t>
            </a:r>
            <a:r>
              <a:rPr kumimoji="0" lang="en-US" altLang="en-US" sz="1800" b="0" i="0" u="none" strike="noStrike" cap="none" normalizeH="0" baseline="0">
                <a:ln>
                  <a:noFill/>
                </a:ln>
                <a:solidFill>
                  <a:schemeClr val="tx1"/>
                </a:solidFill>
                <a:effectLst/>
                <a:latin typeface="+mj-lt"/>
              </a:rPr>
              <a:t>: Creates a new array of the specified shape, filled with zeros.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err="1">
                <a:ln>
                  <a:noFill/>
                </a:ln>
                <a:solidFill>
                  <a:schemeClr val="tx1"/>
                </a:solidFill>
                <a:effectLst/>
                <a:latin typeface="+mj-lt"/>
              </a:rPr>
              <a:t>np.max</a:t>
            </a:r>
            <a:r>
              <a:rPr kumimoji="0" lang="en-US" altLang="en-US" sz="1800" b="1" i="0" u="none" strike="noStrike" cap="none" normalizeH="0" baseline="0">
                <a:ln>
                  <a:noFill/>
                </a:ln>
                <a:solidFill>
                  <a:schemeClr val="tx1"/>
                </a:solidFill>
                <a:effectLst/>
                <a:latin typeface="+mj-lt"/>
              </a:rPr>
              <a:t>()</a:t>
            </a:r>
            <a:r>
              <a:rPr kumimoji="0" lang="en-US" altLang="en-US" sz="1800" b="0" i="0" u="none" strike="noStrike" cap="none" normalizeH="0" baseline="0">
                <a:ln>
                  <a:noFill/>
                </a:ln>
                <a:solidFill>
                  <a:schemeClr val="tx1"/>
                </a:solidFill>
                <a:effectLst/>
                <a:latin typeface="+mj-lt"/>
              </a:rPr>
              <a:t>: Returns the maximum value in the array.</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err="1">
                <a:ln>
                  <a:noFill/>
                </a:ln>
                <a:solidFill>
                  <a:schemeClr val="tx1"/>
                </a:solidFill>
                <a:effectLst/>
                <a:latin typeface="+mj-lt"/>
              </a:rPr>
              <a:t>np.arange</a:t>
            </a:r>
            <a:r>
              <a:rPr kumimoji="0" lang="en-US" altLang="en-US" sz="1800" b="1" i="0" u="none" strike="noStrike" cap="none" normalizeH="0" baseline="0">
                <a:ln>
                  <a:noFill/>
                </a:ln>
                <a:solidFill>
                  <a:schemeClr val="tx1"/>
                </a:solidFill>
                <a:effectLst/>
                <a:latin typeface="+mj-lt"/>
              </a:rPr>
              <a:t>(10)</a:t>
            </a:r>
            <a:r>
              <a:rPr kumimoji="0" lang="en-US" altLang="en-US" sz="1800" b="0" i="0" u="none" strike="noStrike" cap="none" normalizeH="0" baseline="0">
                <a:ln>
                  <a:noFill/>
                </a:ln>
                <a:solidFill>
                  <a:schemeClr val="tx1"/>
                </a:solidFill>
                <a:effectLst/>
                <a:latin typeface="+mj-lt"/>
              </a:rPr>
              <a:t>: Creates an array with evenly spaced values from 0 to 9. </a:t>
            </a:r>
          </a:p>
        </p:txBody>
      </p:sp>
    </p:spTree>
    <p:extLst>
      <p:ext uri="{BB962C8B-B14F-4D97-AF65-F5344CB8AC3E}">
        <p14:creationId xmlns:p14="http://schemas.microsoft.com/office/powerpoint/2010/main" val="19020260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63235" y="857591"/>
            <a:ext cx="7906863" cy="446047"/>
          </a:xfrm>
          <a:prstGeom prst="rect">
            <a:avLst/>
          </a:prstGeom>
          <a:noFill/>
          <a:ln>
            <a:noFill/>
          </a:ln>
        </p:spPr>
        <p:txBody>
          <a:bodyPr spcFirstLastPara="1" wrap="square" lIns="121900" tIns="121900" rIns="121900" bIns="121900" anchor="t" anchorCtr="0">
            <a:noAutofit/>
          </a:bodyPr>
          <a:lstStyle/>
          <a:p>
            <a:pPr>
              <a:buSzPts val="2800"/>
            </a:pPr>
            <a:r>
              <a:rPr lang="en-GB" sz="2000" b="1">
                <a:solidFill>
                  <a:srgbClr val="213163"/>
                </a:solidFill>
                <a:latin typeface="Arial" panose="020B0604020202020204" pitchFamily="34" charset="0"/>
                <a:cs typeface="Arial" panose="020B0604020202020204" pitchFamily="34" charset="0"/>
              </a:rPr>
              <a:t>Applications of </a:t>
            </a:r>
            <a:r>
              <a:rPr lang="en-GB" sz="2000" b="1" err="1">
                <a:solidFill>
                  <a:srgbClr val="213163"/>
                </a:solidFill>
                <a:latin typeface="Arial" panose="020B0604020202020204" pitchFamily="34" charset="0"/>
                <a:cs typeface="Arial" panose="020B0604020202020204" pitchFamily="34" charset="0"/>
              </a:rPr>
              <a:t>Numpy</a:t>
            </a:r>
            <a:endParaRPr lang="en-IN"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1A6E8E0-E797-A686-F819-FFEEA4964323}"/>
              </a:ext>
            </a:extLst>
          </p:cNvPr>
          <p:cNvSpPr txBox="1"/>
          <p:nvPr/>
        </p:nvSpPr>
        <p:spPr>
          <a:xfrm>
            <a:off x="163235" y="1442968"/>
            <a:ext cx="11291194" cy="3026470"/>
          </a:xfrm>
          <a:prstGeom prst="rect">
            <a:avLst/>
          </a:prstGeom>
          <a:noFill/>
        </p:spPr>
        <p:txBody>
          <a:bodyPr wrap="square">
            <a:spAutoFit/>
          </a:bodyPr>
          <a:lstStyle/>
          <a:p>
            <a:pPr marL="228600" indent="-228600">
              <a:spcAft>
                <a:spcPts val="800"/>
              </a:spcAft>
              <a:buFont typeface="Arial" panose="020B0604020202020204" pitchFamily="34" charset="0"/>
              <a:buChar char="•"/>
            </a:pPr>
            <a:r>
              <a:rPr lang="en-US" sz="1800" b="1">
                <a:latin typeface="+mn-lt"/>
              </a:rPr>
              <a:t>Array Manipulation:</a:t>
            </a:r>
          </a:p>
          <a:p>
            <a:pPr marL="374904" indent="-228600">
              <a:spcAft>
                <a:spcPts val="800"/>
              </a:spcAft>
              <a:buFont typeface="Arial" panose="020B0604020202020204" pitchFamily="34" charset="0"/>
              <a:buChar char="•"/>
            </a:pPr>
            <a:r>
              <a:rPr lang="en-US" sz="1800">
                <a:latin typeface="+mn-lt"/>
              </a:rPr>
              <a:t>Creation, manipulation, and slicing of arrays.</a:t>
            </a:r>
          </a:p>
          <a:p>
            <a:pPr marL="228600" indent="-228600">
              <a:spcAft>
                <a:spcPts val="800"/>
              </a:spcAft>
              <a:buFont typeface="Arial" panose="020B0604020202020204" pitchFamily="34" charset="0"/>
              <a:buChar char="•"/>
            </a:pPr>
            <a:r>
              <a:rPr lang="en-US" sz="1800" b="1">
                <a:latin typeface="+mn-lt"/>
              </a:rPr>
              <a:t>Mathematical Operations:</a:t>
            </a:r>
          </a:p>
          <a:p>
            <a:pPr marL="374904" indent="-228600">
              <a:spcAft>
                <a:spcPts val="800"/>
              </a:spcAft>
              <a:buFont typeface="Arial" panose="020B0604020202020204" pitchFamily="34" charset="0"/>
              <a:buChar char="•"/>
            </a:pPr>
            <a:r>
              <a:rPr lang="en-US" sz="1800">
                <a:latin typeface="+mn-lt"/>
              </a:rPr>
              <a:t>Element-wise operations, linear algebra, statistical operations.</a:t>
            </a:r>
          </a:p>
          <a:p>
            <a:pPr marL="228600" indent="-228600">
              <a:spcAft>
                <a:spcPts val="800"/>
              </a:spcAft>
              <a:buFont typeface="Arial" panose="020B0604020202020204" pitchFamily="34" charset="0"/>
              <a:buChar char="•"/>
            </a:pPr>
            <a:r>
              <a:rPr lang="en-US" sz="1800" b="1">
                <a:latin typeface="+mn-lt"/>
              </a:rPr>
              <a:t>Integration with Other Libraries:</a:t>
            </a:r>
          </a:p>
          <a:p>
            <a:pPr marL="374904" indent="-228600">
              <a:spcAft>
                <a:spcPts val="800"/>
              </a:spcAft>
              <a:buFont typeface="Arial" panose="020B0604020202020204" pitchFamily="34" charset="0"/>
              <a:buChar char="•"/>
            </a:pPr>
            <a:r>
              <a:rPr lang="en-US" sz="1800">
                <a:latin typeface="+mn-lt"/>
              </a:rPr>
              <a:t>Works seamlessly with Pandas, SciPy, and Matplotlib.</a:t>
            </a:r>
          </a:p>
          <a:p>
            <a:pPr marL="228600" indent="-228600">
              <a:spcAft>
                <a:spcPts val="800"/>
              </a:spcAft>
              <a:buFont typeface="Arial" panose="020B0604020202020204" pitchFamily="34" charset="0"/>
              <a:buChar char="•"/>
            </a:pPr>
            <a:r>
              <a:rPr lang="en-US" sz="1800" b="1">
                <a:latin typeface="+mn-lt"/>
              </a:rPr>
              <a:t>Performance:</a:t>
            </a:r>
          </a:p>
          <a:p>
            <a:pPr marL="374904" indent="-228600">
              <a:spcAft>
                <a:spcPts val="800"/>
              </a:spcAft>
              <a:buFont typeface="Arial" panose="020B0604020202020204" pitchFamily="34" charset="0"/>
              <a:buChar char="•"/>
            </a:pPr>
            <a:r>
              <a:rPr lang="en-US" sz="1800">
                <a:latin typeface="+mn-lt"/>
              </a:rPr>
              <a:t>Optimized for speed, making it ideal for large-scale data analysis.</a:t>
            </a:r>
          </a:p>
        </p:txBody>
      </p:sp>
    </p:spTree>
    <p:extLst>
      <p:ext uri="{BB962C8B-B14F-4D97-AF65-F5344CB8AC3E}">
        <p14:creationId xmlns:p14="http://schemas.microsoft.com/office/powerpoint/2010/main" val="359586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1E7D568-D56E-15A3-EB8E-CC9BC2C9362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52AD91-C121-0721-3430-CE1D2E7B6A6F}"/>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5CFEDE58-ED76-B91E-5CCB-E914200DB249}"/>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37B53964-9C7F-4566-A112-A5CD65C6BAF1}"/>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0"/>
              </a:spcBef>
              <a:buSzPct val="100000"/>
            </a:pPr>
            <a:r>
              <a:rPr lang="en-US" sz="1800" dirty="0"/>
              <a:t>Exploring </a:t>
            </a:r>
            <a:r>
              <a:rPr lang="en-US" dirty="0" err="1"/>
              <a:t>Numpy</a:t>
            </a:r>
            <a:r>
              <a:rPr lang="en-US" sz="1800" dirty="0"/>
              <a:t> Library</a:t>
            </a:r>
          </a:p>
        </p:txBody>
      </p:sp>
      <p:sp>
        <p:nvSpPr>
          <p:cNvPr id="10" name="Title 3">
            <a:extLst>
              <a:ext uri="{FF2B5EF4-FFF2-40B4-BE49-F238E27FC236}">
                <a16:creationId xmlns:a16="http://schemas.microsoft.com/office/drawing/2014/main" id="{44694E36-5E99-7A2B-F453-28E5AA7A103C}"/>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5F6961AF-5B11-652C-7B7C-95F5A977221E}"/>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6</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D3CE7E37-FC36-27CF-1ED4-E17877969A5A}"/>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2170541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5592" y="884914"/>
            <a:ext cx="6670685" cy="446047"/>
          </a:xfrm>
          <a:prstGeom prst="rect">
            <a:avLst/>
          </a:prstGeom>
          <a:noFill/>
          <a:ln>
            <a:noFill/>
          </a:ln>
        </p:spPr>
        <p:txBody>
          <a:bodyPr spcFirstLastPara="1" wrap="square" lIns="121900" tIns="121900" rIns="121900" bIns="121900" anchor="t" anchorCtr="0">
            <a:noAutofit/>
          </a:bodyPr>
          <a:lstStyle/>
          <a:p>
            <a:pPr>
              <a:buSzPts val="2800"/>
            </a:pPr>
            <a:r>
              <a:rPr lang="en-GB" sz="2000" b="1">
                <a:solidFill>
                  <a:srgbClr val="213163"/>
                </a:solidFill>
                <a:latin typeface="Arial" panose="020B0604020202020204" pitchFamily="34" charset="0"/>
                <a:cs typeface="Arial" panose="020B0604020202020204" pitchFamily="34" charset="0"/>
              </a:rPr>
              <a:t>What is Data Preprocessing?</a:t>
            </a:r>
            <a:endParaRPr lang="en-IN"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1A6E8E0-E797-A686-F819-FFEEA4964323}"/>
              </a:ext>
            </a:extLst>
          </p:cNvPr>
          <p:cNvSpPr txBox="1"/>
          <p:nvPr/>
        </p:nvSpPr>
        <p:spPr>
          <a:xfrm>
            <a:off x="175592" y="1452881"/>
            <a:ext cx="11840816" cy="3580467"/>
          </a:xfrm>
          <a:prstGeom prst="rect">
            <a:avLst/>
          </a:prstGeom>
          <a:noFill/>
        </p:spPr>
        <p:txBody>
          <a:bodyPr wrap="square">
            <a:spAutoFit/>
          </a:bodyPr>
          <a:lstStyle/>
          <a:p>
            <a:pPr marL="228600" indent="-228600">
              <a:spcAft>
                <a:spcPts val="800"/>
              </a:spcAft>
              <a:buFont typeface="Arial" panose="020B0604020202020204" pitchFamily="34" charset="0"/>
              <a:buChar char="•"/>
            </a:pPr>
            <a:r>
              <a:rPr lang="en-US" sz="1800">
                <a:latin typeface="+mn-lt"/>
              </a:rPr>
              <a:t>Data preprocessing is the essential process of transforming raw data into a clean, organized, and usable format suitable for analysis. </a:t>
            </a:r>
          </a:p>
          <a:p>
            <a:pPr marL="228600" indent="-228600">
              <a:spcAft>
                <a:spcPts val="800"/>
              </a:spcAft>
              <a:buFont typeface="Arial" panose="020B0604020202020204" pitchFamily="34" charset="0"/>
              <a:buChar char="•"/>
            </a:pPr>
            <a:r>
              <a:rPr lang="en-US" sz="1800">
                <a:latin typeface="+mn-lt"/>
              </a:rPr>
              <a:t>It involves cleaning, structuring, and transforming data to ensure data quality and consistency.</a:t>
            </a:r>
          </a:p>
          <a:p>
            <a:pPr>
              <a:spcAft>
                <a:spcPts val="800"/>
              </a:spcAft>
            </a:pPr>
            <a:r>
              <a:rPr lang="en-US" sz="1800" b="1">
                <a:latin typeface="+mn-lt"/>
              </a:rPr>
              <a:t>The Data Preprocessing Process: </a:t>
            </a:r>
          </a:p>
          <a:p>
            <a:pPr>
              <a:spcAft>
                <a:spcPts val="800"/>
              </a:spcAft>
            </a:pPr>
            <a:r>
              <a:rPr lang="en-US" sz="1800">
                <a:latin typeface="+mn-lt"/>
              </a:rPr>
              <a:t>Data preprocessing typically involves four key steps:</a:t>
            </a:r>
          </a:p>
          <a:p>
            <a:pPr marL="342900" indent="-342900">
              <a:spcAft>
                <a:spcPts val="800"/>
              </a:spcAft>
              <a:buFont typeface="+mj-lt"/>
              <a:buAutoNum type="arabicPeriod"/>
            </a:pPr>
            <a:r>
              <a:rPr lang="en-US" sz="1800">
                <a:latin typeface="+mn-lt"/>
              </a:rPr>
              <a:t>Discovery: Understanding the data, identifying its structure, format, and potential issues.</a:t>
            </a:r>
          </a:p>
          <a:p>
            <a:pPr marL="342900" indent="-342900">
              <a:spcAft>
                <a:spcPts val="800"/>
              </a:spcAft>
              <a:buFont typeface="+mj-lt"/>
              <a:buAutoNum type="arabicPeriod"/>
            </a:pPr>
            <a:r>
              <a:rPr lang="en-US" sz="1800">
                <a:latin typeface="+mn-lt"/>
              </a:rPr>
              <a:t>Transformation: Converting data into a suitable format for analysis, including handling missing values, outliers, and inconsistencies.</a:t>
            </a:r>
          </a:p>
          <a:p>
            <a:pPr marL="342900" indent="-342900">
              <a:spcAft>
                <a:spcPts val="800"/>
              </a:spcAft>
              <a:buFont typeface="+mj-lt"/>
              <a:buAutoNum type="arabicPeriod"/>
            </a:pPr>
            <a:r>
              <a:rPr lang="en-US" sz="1800">
                <a:latin typeface="+mn-lt"/>
              </a:rPr>
              <a:t>Validation: Ensuring data accuracy and consistency through checks and verification.</a:t>
            </a:r>
          </a:p>
          <a:p>
            <a:pPr marL="342900" indent="-342900">
              <a:spcAft>
                <a:spcPts val="800"/>
              </a:spcAft>
              <a:buFont typeface="+mj-lt"/>
              <a:buAutoNum type="arabicPeriod"/>
            </a:pPr>
            <a:r>
              <a:rPr lang="en-US" sz="1800">
                <a:latin typeface="+mn-lt"/>
              </a:rPr>
              <a:t>Publishing: Preparing the processed data for analysis and consumption.</a:t>
            </a:r>
          </a:p>
        </p:txBody>
      </p:sp>
    </p:spTree>
    <p:extLst>
      <p:ext uri="{BB962C8B-B14F-4D97-AF65-F5344CB8AC3E}">
        <p14:creationId xmlns:p14="http://schemas.microsoft.com/office/powerpoint/2010/main" val="403028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20562" y="867925"/>
            <a:ext cx="6670685" cy="446047"/>
          </a:xfrm>
          <a:prstGeom prst="rect">
            <a:avLst/>
          </a:prstGeom>
          <a:noFill/>
          <a:ln>
            <a:noFill/>
          </a:ln>
        </p:spPr>
        <p:txBody>
          <a:bodyPr spcFirstLastPara="1" wrap="square" lIns="121900" tIns="121900" rIns="121900" bIns="121900" anchor="t" anchorCtr="0">
            <a:noAutofit/>
          </a:bodyPr>
          <a:lstStyle/>
          <a:p>
            <a:pPr>
              <a:buSzPts val="2800"/>
            </a:pPr>
            <a:r>
              <a:rPr lang="en-GB" sz="2000" b="1">
                <a:solidFill>
                  <a:srgbClr val="213163"/>
                </a:solidFill>
                <a:latin typeface="Arial" panose="020B0604020202020204" pitchFamily="34" charset="0"/>
                <a:cs typeface="Arial" panose="020B0604020202020204" pitchFamily="34" charset="0"/>
              </a:rPr>
              <a:t>Discovery and Transformation Phase</a:t>
            </a:r>
            <a:endParaRPr lang="en-IN"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1A6E8E0-E797-A686-F819-FFEEA4964323}"/>
              </a:ext>
            </a:extLst>
          </p:cNvPr>
          <p:cNvSpPr txBox="1"/>
          <p:nvPr/>
        </p:nvSpPr>
        <p:spPr>
          <a:xfrm>
            <a:off x="175592" y="1461289"/>
            <a:ext cx="11840816" cy="4165243"/>
          </a:xfrm>
          <a:prstGeom prst="rect">
            <a:avLst/>
          </a:prstGeom>
          <a:noFill/>
        </p:spPr>
        <p:txBody>
          <a:bodyPr wrap="square">
            <a:spAutoFit/>
          </a:bodyPr>
          <a:lstStyle/>
          <a:p>
            <a:pPr>
              <a:spcAft>
                <a:spcPts val="800"/>
              </a:spcAft>
            </a:pPr>
            <a:r>
              <a:rPr lang="en-US" sz="1800" b="1">
                <a:latin typeface="+mn-lt"/>
              </a:rPr>
              <a:t>Discovery Phase</a:t>
            </a:r>
          </a:p>
          <a:p>
            <a:pPr marL="420624" indent="-228600">
              <a:spcAft>
                <a:spcPts val="800"/>
              </a:spcAft>
              <a:buFont typeface="Arial" panose="020B0604020202020204" pitchFamily="34" charset="0"/>
              <a:buChar char="•"/>
            </a:pPr>
            <a:r>
              <a:rPr lang="en-US" sz="1800">
                <a:latin typeface="+mn-lt"/>
              </a:rPr>
              <a:t>Goal: Understand data in context of the use case.</a:t>
            </a:r>
          </a:p>
          <a:p>
            <a:pPr marL="420624" indent="-228600">
              <a:spcAft>
                <a:spcPts val="800"/>
              </a:spcAft>
              <a:buFont typeface="Arial" panose="020B0604020202020204" pitchFamily="34" charset="0"/>
              <a:buChar char="•"/>
            </a:pPr>
            <a:r>
              <a:rPr lang="en-US" sz="1800">
                <a:latin typeface="+mn-lt"/>
              </a:rPr>
              <a:t>Activities: Clean, structure, organize, and map data.</a:t>
            </a:r>
          </a:p>
          <a:p>
            <a:pPr marL="420624" indent="-228600">
              <a:spcAft>
                <a:spcPts val="800"/>
              </a:spcAft>
              <a:buFont typeface="Arial" panose="020B0604020202020204" pitchFamily="34" charset="0"/>
              <a:buChar char="•"/>
            </a:pPr>
            <a:r>
              <a:rPr lang="en-US" sz="1800">
                <a:latin typeface="+mn-lt"/>
              </a:rPr>
              <a:t>Outcome: Determine the best approach for data preprocessing.</a:t>
            </a:r>
          </a:p>
          <a:p>
            <a:pPr>
              <a:spcAft>
                <a:spcPts val="800"/>
              </a:spcAft>
            </a:pPr>
            <a:r>
              <a:rPr lang="en-GB" sz="1800" b="1">
                <a:latin typeface="+mn-lt"/>
              </a:rPr>
              <a:t>Transformation Phase</a:t>
            </a:r>
          </a:p>
          <a:p>
            <a:pPr marL="228600" indent="-228600">
              <a:spcAft>
                <a:spcPts val="800"/>
              </a:spcAft>
              <a:buFont typeface="Arial" panose="020B0604020202020204" pitchFamily="34" charset="0"/>
              <a:buChar char="•"/>
            </a:pPr>
            <a:r>
              <a:rPr lang="en-GB" sz="1800" b="1">
                <a:latin typeface="+mn-lt"/>
              </a:rPr>
              <a:t>Primary Activities:</a:t>
            </a:r>
          </a:p>
          <a:p>
            <a:pPr marL="420624" indent="-228600">
              <a:spcAft>
                <a:spcPts val="800"/>
              </a:spcAft>
              <a:buFont typeface="Arial" panose="020B0604020202020204" pitchFamily="34" charset="0"/>
              <a:buChar char="•"/>
            </a:pPr>
            <a:r>
              <a:rPr lang="en-GB" sz="1800">
                <a:latin typeface="+mn-lt"/>
              </a:rPr>
              <a:t>Structuring: Organizing data into a specific format.</a:t>
            </a:r>
          </a:p>
          <a:p>
            <a:pPr marL="420624" indent="-228600">
              <a:spcAft>
                <a:spcPts val="800"/>
              </a:spcAft>
              <a:buFont typeface="Arial" panose="020B0604020202020204" pitchFamily="34" charset="0"/>
              <a:buChar char="•"/>
            </a:pPr>
            <a:r>
              <a:rPr lang="en-GB" sz="1800">
                <a:latin typeface="+mn-lt"/>
              </a:rPr>
              <a:t>Normalizing: Adjusting data values to a common scale.</a:t>
            </a:r>
          </a:p>
          <a:p>
            <a:pPr marL="420624" indent="-228600">
              <a:spcAft>
                <a:spcPts val="800"/>
              </a:spcAft>
              <a:buFont typeface="Arial" panose="020B0604020202020204" pitchFamily="34" charset="0"/>
              <a:buChar char="•"/>
            </a:pPr>
            <a:r>
              <a:rPr lang="en-GB" sz="1800">
                <a:latin typeface="+mn-lt"/>
              </a:rPr>
              <a:t>De-normalizing: Converting normalized data into its original format.</a:t>
            </a:r>
          </a:p>
          <a:p>
            <a:pPr marL="420624" indent="-228600">
              <a:spcAft>
                <a:spcPts val="800"/>
              </a:spcAft>
              <a:buFont typeface="Arial" panose="020B0604020202020204" pitchFamily="34" charset="0"/>
              <a:buChar char="•"/>
            </a:pPr>
            <a:r>
              <a:rPr lang="en-GB" sz="1800">
                <a:latin typeface="+mn-lt"/>
              </a:rPr>
              <a:t>Cleaning: Removing or correcting errors.</a:t>
            </a:r>
          </a:p>
          <a:p>
            <a:pPr marL="420624" indent="-228600">
              <a:spcAft>
                <a:spcPts val="800"/>
              </a:spcAft>
              <a:buFont typeface="Arial" panose="020B0604020202020204" pitchFamily="34" charset="0"/>
              <a:buChar char="•"/>
            </a:pPr>
            <a:r>
              <a:rPr lang="en-GB" sz="1800">
                <a:latin typeface="+mn-lt"/>
              </a:rPr>
              <a:t>Enriching: Adding additional information to data.</a:t>
            </a:r>
          </a:p>
        </p:txBody>
      </p:sp>
    </p:spTree>
    <p:extLst>
      <p:ext uri="{BB962C8B-B14F-4D97-AF65-F5344CB8AC3E}">
        <p14:creationId xmlns:p14="http://schemas.microsoft.com/office/powerpoint/2010/main" val="13418626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05572" y="882915"/>
            <a:ext cx="6670685" cy="446047"/>
          </a:xfrm>
          <a:prstGeom prst="rect">
            <a:avLst/>
          </a:prstGeom>
          <a:noFill/>
          <a:ln>
            <a:noFill/>
          </a:ln>
        </p:spPr>
        <p:txBody>
          <a:bodyPr spcFirstLastPara="1" wrap="square" lIns="121900" tIns="121900" rIns="121900" bIns="121900" anchor="t" anchorCtr="0">
            <a:noAutofit/>
          </a:bodyPr>
          <a:lstStyle/>
          <a:p>
            <a:pPr>
              <a:buSzPts val="2800"/>
            </a:pPr>
            <a:r>
              <a:rPr lang="en-GB" sz="2000" b="1">
                <a:solidFill>
                  <a:srgbClr val="213163"/>
                </a:solidFill>
                <a:latin typeface="Arial" panose="020B0604020202020204" pitchFamily="34" charset="0"/>
                <a:cs typeface="Arial" panose="020B0604020202020204" pitchFamily="34" charset="0"/>
              </a:rPr>
              <a:t>Validation and Publishing Phase</a:t>
            </a:r>
            <a:endParaRPr lang="en-IN"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1A6E8E0-E797-A686-F819-FFEEA4964323}"/>
              </a:ext>
            </a:extLst>
          </p:cNvPr>
          <p:cNvSpPr txBox="1"/>
          <p:nvPr/>
        </p:nvSpPr>
        <p:spPr>
          <a:xfrm>
            <a:off x="192305" y="1440957"/>
            <a:ext cx="9357291" cy="2544286"/>
          </a:xfrm>
          <a:prstGeom prst="rect">
            <a:avLst/>
          </a:prstGeom>
          <a:noFill/>
        </p:spPr>
        <p:txBody>
          <a:bodyPr wrap="square">
            <a:spAutoFit/>
          </a:bodyPr>
          <a:lstStyle/>
          <a:p>
            <a:pPr>
              <a:spcAft>
                <a:spcPts val="800"/>
              </a:spcAft>
            </a:pPr>
            <a:r>
              <a:rPr lang="en-US" sz="1800" b="1">
                <a:latin typeface="+mn-lt"/>
              </a:rPr>
              <a:t>Validation Phase</a:t>
            </a:r>
          </a:p>
          <a:p>
            <a:pPr marL="420624" indent="-228600">
              <a:spcAft>
                <a:spcPts val="800"/>
              </a:spcAft>
              <a:buFont typeface="Arial" panose="020B0604020202020204" pitchFamily="34" charset="0"/>
              <a:buChar char="•"/>
            </a:pPr>
            <a:r>
              <a:rPr lang="en-US" sz="1800">
                <a:latin typeface="+mn-lt"/>
              </a:rPr>
              <a:t>Purpose: Evaluate data quality post-transformation.</a:t>
            </a:r>
          </a:p>
          <a:p>
            <a:pPr marL="420624" indent="-228600">
              <a:spcAft>
                <a:spcPts val="800"/>
              </a:spcAft>
              <a:buFont typeface="Arial" panose="020B0604020202020204" pitchFamily="34" charset="0"/>
              <a:buChar char="•"/>
            </a:pPr>
            <a:r>
              <a:rPr lang="en-US" sz="1800">
                <a:latin typeface="+mn-lt"/>
              </a:rPr>
              <a:t>Validation Rules: Repetitive programming procedures to ensure data accuracy, reliability, and security.</a:t>
            </a:r>
          </a:p>
          <a:p>
            <a:pPr>
              <a:spcAft>
                <a:spcPts val="800"/>
              </a:spcAft>
            </a:pPr>
            <a:r>
              <a:rPr lang="en-GB" sz="1800" b="1">
                <a:latin typeface="+mn-lt"/>
              </a:rPr>
              <a:t>Publishing Phase</a:t>
            </a:r>
          </a:p>
          <a:p>
            <a:pPr marL="420624" indent="-228600">
              <a:spcAft>
                <a:spcPts val="800"/>
              </a:spcAft>
              <a:buFont typeface="Arial" panose="020B0604020202020204" pitchFamily="34" charset="0"/>
              <a:buChar char="•"/>
            </a:pPr>
            <a:r>
              <a:rPr lang="en-US" sz="1800">
                <a:latin typeface="+mn-lt"/>
              </a:rPr>
              <a:t>Definition: Delivering the processed data for use in projects.</a:t>
            </a:r>
          </a:p>
          <a:p>
            <a:pPr marL="420624" indent="-228600">
              <a:spcAft>
                <a:spcPts val="800"/>
              </a:spcAft>
              <a:buFont typeface="Arial" panose="020B0604020202020204" pitchFamily="34" charset="0"/>
              <a:buChar char="•"/>
            </a:pPr>
            <a:r>
              <a:rPr lang="en-US" sz="1800">
                <a:latin typeface="+mn-lt"/>
              </a:rPr>
              <a:t>Includes: Transformed and validated data, and metadata.</a:t>
            </a:r>
            <a:endParaRPr lang="en-GB" sz="1800">
              <a:latin typeface="+mn-lt"/>
            </a:endParaRPr>
          </a:p>
        </p:txBody>
      </p:sp>
    </p:spTree>
    <p:extLst>
      <p:ext uri="{BB962C8B-B14F-4D97-AF65-F5344CB8AC3E}">
        <p14:creationId xmlns:p14="http://schemas.microsoft.com/office/powerpoint/2010/main" val="760959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IN" sz="2000" b="1" dirty="0">
                <a:solidFill>
                  <a:srgbClr val="213163"/>
                </a:solidFill>
                <a:ea typeface="MS Gothic"/>
                <a:cs typeface="Gautami"/>
              </a:rPr>
              <a:t>What is Data?</a:t>
            </a:r>
            <a:endParaRPr lang="en-US" sz="2000" dirty="0">
              <a:solidFill>
                <a:srgbClr val="213163"/>
              </a:solidFill>
            </a:endParaRP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77966" y="1304507"/>
            <a:ext cx="5919664"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31134" indent="-231134" algn="just">
              <a:spcBef>
                <a:spcPts val="800"/>
              </a:spcBef>
              <a:buClr>
                <a:srgbClr val="213163"/>
              </a:buClr>
              <a:buFont typeface="Arial" panose="020B0604020202020204" pitchFamily="34" charset="0"/>
              <a:buChar char="•"/>
            </a:pPr>
            <a:r>
              <a:rPr lang="en-US" sz="1800" dirty="0"/>
              <a:t>Data refers to information that is collected, processed, and analyzed to help us understand the world, make decisions, and solve problems. </a:t>
            </a:r>
          </a:p>
          <a:p>
            <a:pPr marL="231134" indent="-231134" algn="just">
              <a:spcBef>
                <a:spcPts val="800"/>
              </a:spcBef>
              <a:buClr>
                <a:srgbClr val="213163"/>
              </a:buClr>
              <a:buFont typeface="Arial" panose="020B0604020202020204" pitchFamily="34" charset="0"/>
              <a:buChar char="•"/>
            </a:pPr>
            <a:r>
              <a:rPr lang="en-US" sz="1800" dirty="0"/>
              <a:t>It can come in various forms and can represent anything: numbers, text, images, sounds, and more. </a:t>
            </a:r>
          </a:p>
          <a:p>
            <a:pPr marL="231134" indent="-231134" algn="just">
              <a:spcBef>
                <a:spcPts val="800"/>
              </a:spcBef>
              <a:buClr>
                <a:srgbClr val="213163"/>
              </a:buClr>
              <a:buFont typeface="Arial" panose="020B0604020202020204" pitchFamily="34" charset="0"/>
              <a:buChar char="•"/>
            </a:pPr>
            <a:r>
              <a:rPr lang="en-US" sz="1800" dirty="0"/>
              <a:t>Data is the foundational element that powers fields like science, technology, business, and education, enabling better insights and predictions.</a:t>
            </a:r>
          </a:p>
        </p:txBody>
      </p:sp>
      <p:pic>
        <p:nvPicPr>
          <p:cNvPr id="4" name="Picture 3" descr="A close-up of a data&#10;&#10;Description automatically generated">
            <a:extLst>
              <a:ext uri="{FF2B5EF4-FFF2-40B4-BE49-F238E27FC236}">
                <a16:creationId xmlns:a16="http://schemas.microsoft.com/office/drawing/2014/main" id="{8CAB468F-DC63-E82B-B2BC-4FFB5A6E919E}"/>
              </a:ext>
            </a:extLst>
          </p:cNvPr>
          <p:cNvPicPr>
            <a:picLocks noChangeAspect="1"/>
          </p:cNvPicPr>
          <p:nvPr/>
        </p:nvPicPr>
        <p:blipFill rotWithShape="1">
          <a:blip r:embed="rId3"/>
          <a:srcRect l="3074" t="4334" r="-3279" b="-4025"/>
          <a:stretch/>
        </p:blipFill>
        <p:spPr>
          <a:xfrm>
            <a:off x="6938477" y="1479176"/>
            <a:ext cx="5094624" cy="3339392"/>
          </a:xfrm>
          <a:prstGeom prst="rect">
            <a:avLst/>
          </a:prstGeom>
        </p:spPr>
      </p:pic>
      <p:grpSp>
        <p:nvGrpSpPr>
          <p:cNvPr id="2" name="Group 1">
            <a:extLst>
              <a:ext uri="{FF2B5EF4-FFF2-40B4-BE49-F238E27FC236}">
                <a16:creationId xmlns:a16="http://schemas.microsoft.com/office/drawing/2014/main" id="{1BF89E29-6B9C-8868-DA44-39D1544CA4A5}"/>
              </a:ext>
            </a:extLst>
          </p:cNvPr>
          <p:cNvGrpSpPr/>
          <p:nvPr/>
        </p:nvGrpSpPr>
        <p:grpSpPr>
          <a:xfrm>
            <a:off x="0" y="6055360"/>
            <a:ext cx="12192000" cy="356968"/>
            <a:chOff x="0" y="6055360"/>
            <a:chExt cx="12192000" cy="356968"/>
          </a:xfrm>
        </p:grpSpPr>
        <p:sp>
          <p:nvSpPr>
            <p:cNvPr id="6" name="TextBox 5">
              <a:extLst>
                <a:ext uri="{FF2B5EF4-FFF2-40B4-BE49-F238E27FC236}">
                  <a16:creationId xmlns:a16="http://schemas.microsoft.com/office/drawing/2014/main" id="{313A64B6-1CDE-3577-7BCA-EB9AE4C8F4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7" name="TextBox 6">
              <a:extLst>
                <a:ext uri="{FF2B5EF4-FFF2-40B4-BE49-F238E27FC236}">
                  <a16:creationId xmlns:a16="http://schemas.microsoft.com/office/drawing/2014/main" id="{DAB9158D-1134-3A8B-4A32-6F747ADDD0FF}"/>
                </a:ext>
              </a:extLst>
            </p:cNvPr>
            <p:cNvSpPr txBox="1"/>
            <p:nvPr/>
          </p:nvSpPr>
          <p:spPr>
            <a:xfrm>
              <a:off x="880529" y="6135329"/>
              <a:ext cx="6906619" cy="276999"/>
            </a:xfrm>
            <a:prstGeom prst="rect">
              <a:avLst/>
            </a:prstGeom>
            <a:noFill/>
          </p:spPr>
          <p:txBody>
            <a:bodyPr wrap="square" rtlCol="0">
              <a:spAutoFit/>
            </a:bodyPr>
            <a:lstStyle/>
            <a:p>
              <a:pPr>
                <a:spcAft>
                  <a:spcPts val="800"/>
                </a:spcAft>
              </a:pPr>
              <a:r>
                <a:rPr lang="en-IN" sz="1200" dirty="0">
                  <a:solidFill>
                    <a:srgbClr val="0000FF"/>
                  </a:solidFill>
                  <a:latin typeface="+mn-lt"/>
                </a:rPr>
                <a:t>https://herovired.com/learning-hub/blogs/what-is-data/</a:t>
              </a:r>
            </a:p>
          </p:txBody>
        </p:sp>
        <p:cxnSp>
          <p:nvCxnSpPr>
            <p:cNvPr id="8" name="Straight Connector 7">
              <a:extLst>
                <a:ext uri="{FF2B5EF4-FFF2-40B4-BE49-F238E27FC236}">
                  <a16:creationId xmlns:a16="http://schemas.microsoft.com/office/drawing/2014/main" id="{0C14AF27-52E5-4275-8920-FDD31D9F12E1}"/>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6965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5592" y="899320"/>
            <a:ext cx="6670685" cy="446047"/>
          </a:xfrm>
          <a:prstGeom prst="rect">
            <a:avLst/>
          </a:prstGeom>
          <a:noFill/>
          <a:ln>
            <a:noFill/>
          </a:ln>
        </p:spPr>
        <p:txBody>
          <a:bodyPr spcFirstLastPara="1" wrap="square" lIns="121900" tIns="121900" rIns="121900" bIns="121900" anchor="t" anchorCtr="0">
            <a:noAutofit/>
          </a:bodyPr>
          <a:lstStyle/>
          <a:p>
            <a:pPr>
              <a:buSzPts val="2800"/>
            </a:pPr>
            <a:r>
              <a:rPr lang="en-GB" sz="2000" b="1">
                <a:solidFill>
                  <a:srgbClr val="213163"/>
                </a:solidFill>
                <a:latin typeface="Arial" panose="020B0604020202020204" pitchFamily="34" charset="0"/>
                <a:cs typeface="Arial" panose="020B0604020202020204" pitchFamily="34" charset="0"/>
              </a:rPr>
              <a:t>Data Preprocessing Techniques - Data Cleaning</a:t>
            </a:r>
            <a:endParaRPr lang="en-IN"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1A6E8E0-E797-A686-F819-FFEEA4964323}"/>
              </a:ext>
            </a:extLst>
          </p:cNvPr>
          <p:cNvSpPr txBox="1"/>
          <p:nvPr/>
        </p:nvSpPr>
        <p:spPr>
          <a:xfrm>
            <a:off x="175592" y="1455948"/>
            <a:ext cx="9357291" cy="3026470"/>
          </a:xfrm>
          <a:prstGeom prst="rect">
            <a:avLst/>
          </a:prstGeom>
          <a:noFill/>
        </p:spPr>
        <p:txBody>
          <a:bodyPr wrap="square">
            <a:spAutoFit/>
          </a:bodyPr>
          <a:lstStyle/>
          <a:p>
            <a:pPr>
              <a:spcAft>
                <a:spcPts val="800"/>
              </a:spcAft>
            </a:pPr>
            <a:r>
              <a:rPr lang="en-US" sz="1800" b="1">
                <a:latin typeface="+mn-lt"/>
              </a:rPr>
              <a:t>Goal: </a:t>
            </a:r>
            <a:r>
              <a:rPr lang="en-US" sz="1800">
                <a:latin typeface="+mn-lt"/>
              </a:rPr>
              <a:t>Handle incorrect, incomplete, inconsistent, or missing values.</a:t>
            </a:r>
          </a:p>
          <a:p>
            <a:pPr>
              <a:spcAft>
                <a:spcPts val="800"/>
              </a:spcAft>
            </a:pPr>
            <a:r>
              <a:rPr lang="en-US" sz="1800" b="1">
                <a:latin typeface="+mn-lt"/>
              </a:rPr>
              <a:t>Techniques:</a:t>
            </a:r>
          </a:p>
          <a:p>
            <a:pPr marL="420624" indent="-228600">
              <a:spcAft>
                <a:spcPts val="800"/>
              </a:spcAft>
              <a:buFont typeface="Arial" panose="020B0604020202020204" pitchFamily="34" charset="0"/>
              <a:buChar char="•"/>
            </a:pPr>
            <a:r>
              <a:rPr lang="en-US" sz="1800" b="1">
                <a:latin typeface="+mn-lt"/>
              </a:rPr>
              <a:t>Handling Missing Values:</a:t>
            </a:r>
          </a:p>
          <a:p>
            <a:pPr marL="512064" indent="-228600">
              <a:spcAft>
                <a:spcPts val="800"/>
              </a:spcAft>
              <a:buFont typeface="Arial" panose="020B0604020202020204" pitchFamily="34" charset="0"/>
              <a:buChar char="•"/>
            </a:pPr>
            <a:r>
              <a:rPr lang="en-US" sz="1800">
                <a:latin typeface="+mn-lt"/>
              </a:rPr>
              <a:t>Removing rows/columns with NULL values.</a:t>
            </a:r>
          </a:p>
          <a:p>
            <a:pPr marL="512064" indent="-228600">
              <a:spcAft>
                <a:spcPts val="800"/>
              </a:spcAft>
              <a:buFont typeface="Arial" panose="020B0604020202020204" pitchFamily="34" charset="0"/>
              <a:buChar char="•"/>
            </a:pPr>
            <a:r>
              <a:rPr lang="en-US" sz="1800">
                <a:latin typeface="+mn-lt"/>
              </a:rPr>
              <a:t>Imputing missing values using mean, mode, regression, etc.</a:t>
            </a:r>
          </a:p>
          <a:p>
            <a:pPr marL="420624" indent="-228600">
              <a:spcAft>
                <a:spcPts val="800"/>
              </a:spcAft>
              <a:buFont typeface="Arial" panose="020B0604020202020204" pitchFamily="34" charset="0"/>
              <a:buChar char="•"/>
            </a:pPr>
            <a:r>
              <a:rPr lang="en-US" sz="1800" b="1">
                <a:latin typeface="+mn-lt"/>
              </a:rPr>
              <a:t>De-noising:</a:t>
            </a:r>
          </a:p>
          <a:p>
            <a:pPr marL="512064" indent="-228600">
              <a:spcAft>
                <a:spcPts val="800"/>
              </a:spcAft>
              <a:buFont typeface="Arial" panose="020B0604020202020204" pitchFamily="34" charset="0"/>
              <a:buChar char="•"/>
            </a:pPr>
            <a:r>
              <a:rPr lang="en-US" sz="1800">
                <a:latin typeface="+mn-lt"/>
              </a:rPr>
              <a:t>Removing noise from data (e.g., entry errors, faulty collection).</a:t>
            </a:r>
          </a:p>
          <a:p>
            <a:pPr marL="512064" indent="-228600">
              <a:spcAft>
                <a:spcPts val="800"/>
              </a:spcAft>
              <a:buFont typeface="Arial" panose="020B0604020202020204" pitchFamily="34" charset="0"/>
              <a:buChar char="•"/>
            </a:pPr>
            <a:r>
              <a:rPr lang="en-US" sz="1800">
                <a:latin typeface="+mn-lt"/>
              </a:rPr>
              <a:t>Techniques: Binning, regression smoothing, clustering.</a:t>
            </a:r>
            <a:endParaRPr lang="en-GB" sz="1800">
              <a:latin typeface="+mn-lt"/>
            </a:endParaRPr>
          </a:p>
        </p:txBody>
      </p:sp>
    </p:spTree>
    <p:extLst>
      <p:ext uri="{BB962C8B-B14F-4D97-AF65-F5344CB8AC3E}">
        <p14:creationId xmlns:p14="http://schemas.microsoft.com/office/powerpoint/2010/main" val="4231383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05573" y="912896"/>
            <a:ext cx="6670685" cy="446047"/>
          </a:xfrm>
          <a:prstGeom prst="rect">
            <a:avLst/>
          </a:prstGeom>
          <a:noFill/>
          <a:ln>
            <a:noFill/>
          </a:ln>
        </p:spPr>
        <p:txBody>
          <a:bodyPr spcFirstLastPara="1" wrap="square" lIns="121900" tIns="121900" rIns="121900" bIns="121900" anchor="t" anchorCtr="0">
            <a:noAutofit/>
          </a:bodyPr>
          <a:lstStyle/>
          <a:p>
            <a:pPr>
              <a:buSzPts val="2800"/>
            </a:pPr>
            <a:r>
              <a:rPr lang="en-GB" sz="2000" b="1">
                <a:solidFill>
                  <a:srgbClr val="213163"/>
                </a:solidFill>
                <a:latin typeface="Arial" panose="020B0604020202020204" pitchFamily="34" charset="0"/>
                <a:cs typeface="Arial" panose="020B0604020202020204" pitchFamily="34" charset="0"/>
              </a:rPr>
              <a:t>Data Preprocessing Techniques - Data Reduction</a:t>
            </a:r>
            <a:endParaRPr lang="en-IN"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1A6E8E0-E797-A686-F819-FFEEA4964323}"/>
              </a:ext>
            </a:extLst>
          </p:cNvPr>
          <p:cNvSpPr txBox="1"/>
          <p:nvPr/>
        </p:nvSpPr>
        <p:spPr>
          <a:xfrm>
            <a:off x="205573" y="1470938"/>
            <a:ext cx="9357291" cy="3406061"/>
          </a:xfrm>
          <a:prstGeom prst="rect">
            <a:avLst/>
          </a:prstGeom>
          <a:noFill/>
        </p:spPr>
        <p:txBody>
          <a:bodyPr wrap="square">
            <a:spAutoFit/>
          </a:bodyPr>
          <a:lstStyle/>
          <a:p>
            <a:pPr>
              <a:spcAft>
                <a:spcPts val="800"/>
              </a:spcAft>
            </a:pPr>
            <a:r>
              <a:rPr lang="en-US" sz="1800" b="1">
                <a:latin typeface="+mn-lt"/>
              </a:rPr>
              <a:t>Purpose: </a:t>
            </a:r>
            <a:r>
              <a:rPr lang="en-US" sz="1800">
                <a:latin typeface="+mn-lt"/>
              </a:rPr>
              <a:t>Reduce data volume for storage and analysis efficiency.</a:t>
            </a:r>
          </a:p>
          <a:p>
            <a:pPr>
              <a:spcAft>
                <a:spcPts val="800"/>
              </a:spcAft>
            </a:pPr>
            <a:r>
              <a:rPr lang="en-US" sz="1800" b="1">
                <a:latin typeface="+mn-lt"/>
              </a:rPr>
              <a:t>Techniques:</a:t>
            </a:r>
          </a:p>
          <a:p>
            <a:pPr marL="420624" indent="-228600">
              <a:spcAft>
                <a:spcPts val="800"/>
              </a:spcAft>
              <a:buFont typeface="Arial" panose="020B0604020202020204" pitchFamily="34" charset="0"/>
              <a:buChar char="•"/>
            </a:pPr>
            <a:r>
              <a:rPr lang="en-US" sz="1800" b="1">
                <a:latin typeface="+mn-lt"/>
              </a:rPr>
              <a:t>Dimensionality Reduction:</a:t>
            </a:r>
          </a:p>
          <a:p>
            <a:pPr marL="512064" indent="-228600">
              <a:spcAft>
                <a:spcPts val="800"/>
              </a:spcAft>
              <a:buFont typeface="Arial" panose="020B0604020202020204" pitchFamily="34" charset="0"/>
              <a:buChar char="•"/>
            </a:pPr>
            <a:r>
              <a:rPr lang="en-US" sz="1800">
                <a:latin typeface="+mn-lt"/>
              </a:rPr>
              <a:t>Reduce number of features.</a:t>
            </a:r>
          </a:p>
          <a:p>
            <a:pPr marL="512064" indent="-228600">
              <a:spcAft>
                <a:spcPts val="800"/>
              </a:spcAft>
              <a:buFont typeface="Arial" panose="020B0604020202020204" pitchFamily="34" charset="0"/>
              <a:buChar char="•"/>
            </a:pPr>
            <a:r>
              <a:rPr lang="en-US" sz="1800">
                <a:latin typeface="+mn-lt"/>
              </a:rPr>
              <a:t>Methods: Feature selection, PCA.</a:t>
            </a:r>
          </a:p>
          <a:p>
            <a:pPr marL="420624" indent="-228600">
              <a:spcAft>
                <a:spcPts val="800"/>
              </a:spcAft>
              <a:buFont typeface="Arial" panose="020B0604020202020204" pitchFamily="34" charset="0"/>
              <a:buChar char="•"/>
            </a:pPr>
            <a:r>
              <a:rPr lang="en-US" sz="1800" b="1">
                <a:latin typeface="+mn-lt"/>
              </a:rPr>
              <a:t>Numerosity Reduction:</a:t>
            </a:r>
          </a:p>
          <a:p>
            <a:pPr marL="512064" indent="-228600">
              <a:spcAft>
                <a:spcPts val="800"/>
              </a:spcAft>
              <a:buFont typeface="Arial" panose="020B0604020202020204" pitchFamily="34" charset="0"/>
              <a:buChar char="•"/>
            </a:pPr>
            <a:r>
              <a:rPr lang="en-US" sz="1800">
                <a:latin typeface="+mn-lt"/>
              </a:rPr>
              <a:t>Use smaller data representations (e.g., regression models).</a:t>
            </a:r>
          </a:p>
          <a:p>
            <a:pPr marL="420624" indent="-228600">
              <a:spcAft>
                <a:spcPts val="800"/>
              </a:spcAft>
              <a:buFont typeface="Arial" panose="020B0604020202020204" pitchFamily="34" charset="0"/>
              <a:buChar char="•"/>
            </a:pPr>
            <a:r>
              <a:rPr lang="en-US" sz="1800" b="1">
                <a:latin typeface="+mn-lt"/>
              </a:rPr>
              <a:t>Data Compression:</a:t>
            </a:r>
          </a:p>
          <a:p>
            <a:pPr marL="512064" indent="-228600">
              <a:spcAft>
                <a:spcPts val="800"/>
              </a:spcAft>
              <a:buFont typeface="Arial" panose="020B0604020202020204" pitchFamily="34" charset="0"/>
              <a:buChar char="•"/>
            </a:pPr>
            <a:r>
              <a:rPr lang="en-US" sz="1800">
                <a:latin typeface="+mn-lt"/>
              </a:rPr>
              <a:t>Compress data (lossless or lossy).</a:t>
            </a:r>
            <a:endParaRPr lang="en-GB" sz="1800">
              <a:latin typeface="+mn-lt"/>
            </a:endParaRPr>
          </a:p>
        </p:txBody>
      </p:sp>
    </p:spTree>
    <p:extLst>
      <p:ext uri="{BB962C8B-B14F-4D97-AF65-F5344CB8AC3E}">
        <p14:creationId xmlns:p14="http://schemas.microsoft.com/office/powerpoint/2010/main" val="3817794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90583" y="854350"/>
            <a:ext cx="7906863" cy="446047"/>
          </a:xfrm>
          <a:prstGeom prst="rect">
            <a:avLst/>
          </a:prstGeom>
          <a:noFill/>
          <a:ln>
            <a:noFill/>
          </a:ln>
        </p:spPr>
        <p:txBody>
          <a:bodyPr spcFirstLastPara="1" wrap="square" lIns="121900" tIns="121900" rIns="121900" bIns="121900" anchor="t" anchorCtr="0">
            <a:noAutofit/>
          </a:bodyPr>
          <a:lstStyle/>
          <a:p>
            <a:pPr>
              <a:buSzPts val="2800"/>
            </a:pPr>
            <a:r>
              <a:rPr lang="en-GB" sz="2000" b="1">
                <a:solidFill>
                  <a:srgbClr val="213163"/>
                </a:solidFill>
                <a:latin typeface="Arial" panose="020B0604020202020204" pitchFamily="34" charset="0"/>
                <a:cs typeface="Arial" panose="020B0604020202020204" pitchFamily="34" charset="0"/>
              </a:rPr>
              <a:t>Data Preprocessing Techniques - Data Transformation</a:t>
            </a:r>
            <a:endParaRPr lang="en-IN"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1A6E8E0-E797-A686-F819-FFEEA4964323}"/>
              </a:ext>
            </a:extLst>
          </p:cNvPr>
          <p:cNvSpPr txBox="1"/>
          <p:nvPr/>
        </p:nvSpPr>
        <p:spPr>
          <a:xfrm>
            <a:off x="190583" y="1425968"/>
            <a:ext cx="9357291" cy="2267287"/>
          </a:xfrm>
          <a:prstGeom prst="rect">
            <a:avLst/>
          </a:prstGeom>
          <a:noFill/>
        </p:spPr>
        <p:txBody>
          <a:bodyPr wrap="square">
            <a:spAutoFit/>
          </a:bodyPr>
          <a:lstStyle/>
          <a:p>
            <a:pPr>
              <a:spcAft>
                <a:spcPts val="800"/>
              </a:spcAft>
            </a:pPr>
            <a:r>
              <a:rPr lang="en-US" sz="1800" b="1">
                <a:latin typeface="+mn-lt"/>
              </a:rPr>
              <a:t>Goal: </a:t>
            </a:r>
            <a:r>
              <a:rPr lang="en-US" sz="1800">
                <a:latin typeface="+mn-lt"/>
              </a:rPr>
              <a:t>Convert data into a format for efficient ML models and insights.</a:t>
            </a:r>
          </a:p>
          <a:p>
            <a:pPr>
              <a:spcAft>
                <a:spcPts val="800"/>
              </a:spcAft>
            </a:pPr>
            <a:r>
              <a:rPr lang="en-US" sz="1800" b="1">
                <a:latin typeface="+mn-lt"/>
              </a:rPr>
              <a:t>Methods:</a:t>
            </a:r>
          </a:p>
          <a:p>
            <a:pPr marL="420624" indent="-228600">
              <a:spcAft>
                <a:spcPts val="800"/>
              </a:spcAft>
              <a:buFont typeface="Arial" panose="020B0604020202020204" pitchFamily="34" charset="0"/>
              <a:buChar char="•"/>
            </a:pPr>
            <a:r>
              <a:rPr lang="en-US" sz="1800">
                <a:latin typeface="+mn-lt"/>
              </a:rPr>
              <a:t>Smoothing: Remove noise, identify patterns.</a:t>
            </a:r>
          </a:p>
          <a:p>
            <a:pPr marL="420624" indent="-228600">
              <a:spcAft>
                <a:spcPts val="800"/>
              </a:spcAft>
              <a:buFont typeface="Arial" panose="020B0604020202020204" pitchFamily="34" charset="0"/>
              <a:buChar char="•"/>
            </a:pPr>
            <a:r>
              <a:rPr lang="en-US" sz="1800">
                <a:latin typeface="+mn-lt"/>
              </a:rPr>
              <a:t>Aggregation: Summarize large data volumes.</a:t>
            </a:r>
          </a:p>
          <a:p>
            <a:pPr marL="420624" indent="-228600">
              <a:spcAft>
                <a:spcPts val="800"/>
              </a:spcAft>
              <a:buFont typeface="Arial" panose="020B0604020202020204" pitchFamily="34" charset="0"/>
              <a:buChar char="•"/>
            </a:pPr>
            <a:r>
              <a:rPr lang="en-US" sz="1800">
                <a:latin typeface="+mn-lt"/>
              </a:rPr>
              <a:t>Discretization: Convert continuous variables into intervals/bins.</a:t>
            </a:r>
          </a:p>
          <a:p>
            <a:pPr marL="420624" indent="-228600">
              <a:spcAft>
                <a:spcPts val="800"/>
              </a:spcAft>
              <a:buFont typeface="Arial" panose="020B0604020202020204" pitchFamily="34" charset="0"/>
              <a:buChar char="•"/>
            </a:pPr>
            <a:r>
              <a:rPr lang="en-US" sz="1800">
                <a:latin typeface="+mn-lt"/>
              </a:rPr>
              <a:t>Normalization: Adjust numeric variables to a specified range.</a:t>
            </a:r>
          </a:p>
        </p:txBody>
      </p:sp>
    </p:spTree>
    <p:extLst>
      <p:ext uri="{BB962C8B-B14F-4D97-AF65-F5344CB8AC3E}">
        <p14:creationId xmlns:p14="http://schemas.microsoft.com/office/powerpoint/2010/main" val="988743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0"/>
              </a:spcBef>
              <a:buSzPct val="100000"/>
            </a:pPr>
            <a:r>
              <a:rPr lang="en-US" dirty="0"/>
              <a:t>Handling Energy Consumption Data </a:t>
            </a:r>
            <a:endParaRPr lang="en-US" sz="1800" dirty="0"/>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7</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069549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a:solidFill>
                  <a:srgbClr val="213163"/>
                </a:solidFill>
              </a:rPr>
              <a:t>Conclusion</a:t>
            </a:r>
            <a:endParaRPr lang="en-IN" sz="200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195937" y="1361256"/>
            <a:ext cx="6746180" cy="3980642"/>
          </a:xfrm>
          <a:prstGeom prst="rect">
            <a:avLst/>
          </a:prstGeom>
          <a:noFill/>
        </p:spPr>
        <p:txBody>
          <a:bodyPr wrap="square" lIns="91440" tIns="45720" rIns="91440" bIns="45720" rtlCol="0" anchor="t">
            <a:spAutoFit/>
          </a:bodyPr>
          <a:lstStyle/>
          <a:p>
            <a:endParaRPr lang="en-US"/>
          </a:p>
          <a:p>
            <a:pPr marL="285750" indent="-285750">
              <a:buChar char="•"/>
            </a:pPr>
            <a:r>
              <a:rPr lang="en-US" sz="1800">
                <a:latin typeface="+mn-lt"/>
              </a:rPr>
              <a:t>This overview provides a structured approach to learning Python.</a:t>
            </a:r>
            <a:endParaRPr lang="en-US"/>
          </a:p>
          <a:p>
            <a:pPr marL="285750" indent="-285750">
              <a:buChar char="•"/>
            </a:pPr>
            <a:r>
              <a:rPr lang="en-US" sz="1800">
                <a:latin typeface="+mn-lt"/>
              </a:rPr>
              <a:t>Core elements covered include Python's features, installation, data types, control structures, and programming constructs.</a:t>
            </a:r>
            <a:endParaRPr lang="en-US"/>
          </a:p>
          <a:p>
            <a:pPr marL="285750" indent="-285750">
              <a:buChar char="•"/>
            </a:pPr>
            <a:r>
              <a:rPr lang="en-US" sz="1800">
                <a:latin typeface="+mn-lt"/>
              </a:rPr>
              <a:t>The learning journey starts with basics (variables, data types, control structures).</a:t>
            </a:r>
            <a:endParaRPr lang="en-US"/>
          </a:p>
          <a:p>
            <a:pPr marL="285750" indent="-285750">
              <a:buChar char="•"/>
            </a:pPr>
            <a:r>
              <a:rPr lang="en-US" sz="1800">
                <a:latin typeface="+mn-lt"/>
              </a:rPr>
              <a:t>It progresses to advanced topics like functions, classes, inheritance, and encapsulation.</a:t>
            </a:r>
            <a:endParaRPr lang="en-US"/>
          </a:p>
          <a:p>
            <a:pPr marL="285750" indent="-285750">
              <a:buChar char="•"/>
            </a:pPr>
            <a:r>
              <a:rPr lang="en-US" sz="1800">
                <a:latin typeface="+mn-lt"/>
              </a:rPr>
              <a:t>Libraries like Pandas, NumPy, Matplotlib, and Seaborn are introduced for data manipulation and visualization.</a:t>
            </a:r>
            <a:endParaRPr lang="en-US"/>
          </a:p>
          <a:p>
            <a:pPr marL="285750" indent="-285750">
              <a:spcAft>
                <a:spcPts val="800"/>
              </a:spcAft>
              <a:buChar char="•"/>
            </a:pPr>
            <a:r>
              <a:rPr lang="en-US" sz="1800">
                <a:latin typeface="+mn-lt"/>
              </a:rPr>
              <a:t>Mastering these concepts and tools builds a solid foundation for using Python in programming and data-driven applications.</a:t>
            </a:r>
            <a:endParaRPr lang="en-US"/>
          </a:p>
        </p:txBody>
      </p:sp>
      <p:sp>
        <p:nvSpPr>
          <p:cNvPr id="8" name="TextBox 7">
            <a:extLst>
              <a:ext uri="{FF2B5EF4-FFF2-40B4-BE49-F238E27FC236}">
                <a16:creationId xmlns:a16="http://schemas.microsoft.com/office/drawing/2014/main" id="{FF6EE1DD-6A31-2A28-F8BE-6E59037422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9" name="TextBox 8">
            <a:extLst>
              <a:ext uri="{FF2B5EF4-FFF2-40B4-BE49-F238E27FC236}">
                <a16:creationId xmlns:a16="http://schemas.microsoft.com/office/drawing/2014/main" id="{18F06934-F528-B704-BB31-70471CEEB0BF}"/>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0" name="Straight Connector 9">
            <a:extLst>
              <a:ext uri="{FF2B5EF4-FFF2-40B4-BE49-F238E27FC236}">
                <a16:creationId xmlns:a16="http://schemas.microsoft.com/office/drawing/2014/main" id="{6247989A-A2B1-6748-7E8A-F0362FB212B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light bulb with a black background&#10;&#10;Description automatically generated">
            <a:extLst>
              <a:ext uri="{FF2B5EF4-FFF2-40B4-BE49-F238E27FC236}">
                <a16:creationId xmlns:a16="http://schemas.microsoft.com/office/drawing/2014/main" id="{75F7452F-58BC-17CE-3016-C04F4A0BB586}"/>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a:solidFill>
                  <a:srgbClr val="213163"/>
                </a:solidFill>
              </a:rPr>
              <a:t>References</a:t>
            </a:r>
            <a:endParaRPr lang="en-IN" sz="200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9733786" cy="3957815"/>
          </a:xfrm>
          <a:prstGeom prst="rect">
            <a:avLst/>
          </a:prstGeom>
          <a:noFill/>
        </p:spPr>
        <p:txBody>
          <a:bodyPr wrap="square" rtlCol="0">
            <a:spAutoFit/>
          </a:bodyPr>
          <a:lstStyle/>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hlinkClick r:id="rId3"/>
              </a:rPr>
              <a:t>https://www.javatpoint.com/python-features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hlinkClick r:id="rId4"/>
              </a:rPr>
              <a:t>https://www.geeksforgeeks.org/python-language-advantages-applications/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hlinkClick r:id="rId5"/>
              </a:rPr>
              <a:t>https://docs.anaconda.com/anaconda/install/index.html</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hlinkClick r:id="rId6"/>
              </a:rPr>
              <a:t>https://www.w3schools.com/python/python_datatypes.asp</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hlinkClick r:id="rId7"/>
              </a:rPr>
              <a:t>https://realpython.com/python-conditional-statements/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hlinkClick r:id="rId8"/>
              </a:rPr>
              <a:t>https://www.w3schools.com/python/python_classes.asp</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hlinkClick r:id="rId9"/>
              </a:rPr>
              <a:t>https://www.geeksforgeeks.org/inheritance-in-python/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hlinkClick r:id="rId10"/>
              </a:rPr>
              <a:t>https://pandas.pydata.org/docs/getting_started/intro_tutorials/index.html</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hlinkClick r:id="rId11"/>
              </a:rPr>
              <a:t>https://numpy.org/doc/stable/user/quickstart.html</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hlinkClick r:id="rId12"/>
              </a:rPr>
              <a:t>https://towardsdatascience.com/data-cleaning-with-pandas-bd8e8b6a7c9a</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7303670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It repeats a block of code as long as a condition is True</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360005"/>
          </a:xfrm>
          <a:prstGeom prst="rect">
            <a:avLst/>
          </a:prstGeom>
          <a:noFill/>
        </p:spPr>
        <p:txBody>
          <a:bodyPr wrap="square" lIns="121920" tIns="60960" rIns="121920" bIns="6096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How does a while loop operate in Python?</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It repeats a block of code as long as a condition is True</a:t>
            </a:r>
          </a:p>
          <a:p>
            <a:pPr>
              <a:spcAft>
                <a:spcPts val="800"/>
              </a:spcAft>
            </a:pPr>
            <a:r>
              <a:rPr lang="en-US" dirty="0">
                <a:latin typeface="Arial" panose="020B0604020202020204" pitchFamily="34" charset="0"/>
                <a:cs typeface="Arial" panose="020B0604020202020204" pitchFamily="34" charset="0"/>
              </a:rPr>
              <a:t>(b) It executes a block of code a fixed number of times</a:t>
            </a:r>
          </a:p>
          <a:p>
            <a:pPr>
              <a:spcAft>
                <a:spcPts val="800"/>
              </a:spcAft>
            </a:pPr>
            <a:r>
              <a:rPr lang="en-US" dirty="0">
                <a:latin typeface="Arial" panose="020B0604020202020204" pitchFamily="34" charset="0"/>
                <a:cs typeface="Arial" panose="020B0604020202020204" pitchFamily="34" charset="0"/>
              </a:rPr>
              <a:t>(c) It only executes code once regardless of the condition</a:t>
            </a:r>
          </a:p>
          <a:p>
            <a:pPr>
              <a:spcAft>
                <a:spcPts val="800"/>
              </a:spcAft>
            </a:pPr>
            <a:r>
              <a:rPr lang="en-US" dirty="0">
                <a:latin typeface="Arial" panose="020B0604020202020204" pitchFamily="34" charset="0"/>
                <a:cs typeface="Arial" panose="020B0604020202020204" pitchFamily="34" charset="0"/>
              </a:rPr>
              <a:t>(d) It iterates through a list by default</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95561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8FFB66B-AD03-46A9-3D09-D4547302DFA3}"/>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E214D24-1DB6-7FB2-B949-0ECFD8BC4B69}"/>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1AA1B439-09E3-D3DD-6C01-C05557E08BF7}"/>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1A3ABE93-66DE-716F-2043-BF66DFF3A672}"/>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0973E570-A80E-29DC-E67D-8B73F20D1EBD}"/>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79E1BA32-155E-A388-50F3-249311C9F599}"/>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def function(parameters):</a:t>
              </a:r>
            </a:p>
          </p:txBody>
        </p:sp>
      </p:grpSp>
      <p:sp>
        <p:nvSpPr>
          <p:cNvPr id="8" name="TextBox 7">
            <a:extLst>
              <a:ext uri="{FF2B5EF4-FFF2-40B4-BE49-F238E27FC236}">
                <a16:creationId xmlns:a16="http://schemas.microsoft.com/office/drawing/2014/main" id="{10CF336F-BFE3-54E0-838C-BD3B63E875ED}"/>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2. Which of the following is the correct syntax for defining a function in Python?</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def function(parameters):</a:t>
            </a:r>
          </a:p>
          <a:p>
            <a:pPr>
              <a:spcAft>
                <a:spcPts val="800"/>
              </a:spcAft>
            </a:pPr>
            <a:r>
              <a:rPr lang="en-US" dirty="0">
                <a:latin typeface="Arial" panose="020B0604020202020204" pitchFamily="34" charset="0"/>
                <a:cs typeface="Arial" panose="020B0604020202020204" pitchFamily="34" charset="0"/>
              </a:rPr>
              <a:t>(b) function def(parameters):</a:t>
            </a:r>
          </a:p>
          <a:p>
            <a:pPr>
              <a:spcAft>
                <a:spcPts val="800"/>
              </a:spcAft>
            </a:pPr>
            <a:r>
              <a:rPr lang="en-US" dirty="0">
                <a:latin typeface="Arial" panose="020B0604020202020204" pitchFamily="34" charset="0"/>
                <a:cs typeface="Arial" panose="020B0604020202020204" pitchFamily="34" charset="0"/>
              </a:rPr>
              <a:t>(c) function(parameters):</a:t>
            </a:r>
          </a:p>
          <a:p>
            <a:pPr>
              <a:spcAft>
                <a:spcPts val="800"/>
              </a:spcAft>
            </a:pPr>
            <a:r>
              <a:rPr lang="en-US" dirty="0">
                <a:latin typeface="Arial" panose="020B0604020202020204" pitchFamily="34" charset="0"/>
                <a:cs typeface="Arial" panose="020B0604020202020204" pitchFamily="34" charset="0"/>
              </a:rPr>
              <a:t>(d) def(parameters) function:</a:t>
            </a:r>
          </a:p>
        </p:txBody>
      </p:sp>
      <p:pic>
        <p:nvPicPr>
          <p:cNvPr id="9" name="Picture 8" descr="A cartoon of a person standing next to a question mark&#10;&#10;Description automatically generated">
            <a:extLst>
              <a:ext uri="{FF2B5EF4-FFF2-40B4-BE49-F238E27FC236}">
                <a16:creationId xmlns:a16="http://schemas.microsoft.com/office/drawing/2014/main" id="{1B4DA322-3FAC-2D7C-6675-B37C06C778F2}"/>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404469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a:solidFill>
                  <a:srgbClr val="213163"/>
                </a:solidFill>
              </a:rPr>
              <a:t>Thank You</a:t>
            </a:r>
            <a:endParaRPr lang="en-US" sz="5000"/>
          </a:p>
        </p:txBody>
      </p:sp>
    </p:spTree>
    <p:extLst>
      <p:ext uri="{BB962C8B-B14F-4D97-AF65-F5344CB8AC3E}">
        <p14:creationId xmlns:p14="http://schemas.microsoft.com/office/powerpoint/2010/main" val="3544365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Types of Data</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66955" y="1304507"/>
            <a:ext cx="11858090"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800" dirty="0"/>
              <a:t>Broadly, data in data science is classified into several types:</a:t>
            </a:r>
          </a:p>
          <a:p>
            <a:pPr marL="285750" indent="-285750">
              <a:lnSpc>
                <a:spcPct val="150000"/>
              </a:lnSpc>
              <a:buFont typeface="Arial" panose="020B0604020202020204" pitchFamily="34" charset="0"/>
              <a:buChar char="•"/>
            </a:pPr>
            <a:r>
              <a:rPr lang="en-US" sz="1800" b="1" dirty="0"/>
              <a:t>Qualitative (Categorical) Data</a:t>
            </a:r>
            <a:r>
              <a:rPr lang="en-US" sz="1800" dirty="0"/>
              <a:t>: Non-numeric data that represents categories or labels.</a:t>
            </a:r>
          </a:p>
          <a:p>
            <a:pPr marL="285750" indent="-285750">
              <a:lnSpc>
                <a:spcPct val="150000"/>
              </a:lnSpc>
              <a:buFont typeface="Arial" panose="020B0604020202020204" pitchFamily="34" charset="0"/>
              <a:buChar char="•"/>
            </a:pPr>
            <a:r>
              <a:rPr lang="en-US" sz="1800" b="1" dirty="0"/>
              <a:t>Quantitative (Numerical) Data</a:t>
            </a:r>
            <a:r>
              <a:rPr lang="en-US" sz="1800" dirty="0"/>
              <a:t>: Numeric data that quantifies quantities.</a:t>
            </a:r>
          </a:p>
          <a:p>
            <a:pPr marL="285750" indent="-285750">
              <a:lnSpc>
                <a:spcPct val="150000"/>
              </a:lnSpc>
              <a:buFont typeface="Arial" panose="020B0604020202020204" pitchFamily="34" charset="0"/>
              <a:buChar char="•"/>
            </a:pPr>
            <a:r>
              <a:rPr lang="en-US" sz="1800" b="1" dirty="0"/>
              <a:t>Structured Data</a:t>
            </a:r>
            <a:r>
              <a:rPr lang="en-US" sz="1800" dirty="0"/>
              <a:t>: Highly organized data stored in a tabular format.</a:t>
            </a:r>
          </a:p>
          <a:p>
            <a:pPr marL="285750" indent="-285750">
              <a:lnSpc>
                <a:spcPct val="150000"/>
              </a:lnSpc>
              <a:buFont typeface="Arial" panose="020B0604020202020204" pitchFamily="34" charset="0"/>
              <a:buChar char="•"/>
            </a:pPr>
            <a:r>
              <a:rPr lang="en-US" sz="1800" b="1" dirty="0"/>
              <a:t>Unstructured Data</a:t>
            </a:r>
            <a:r>
              <a:rPr lang="en-US" sz="1800" dirty="0"/>
              <a:t>: Raw, unorganized data without a predefined format.</a:t>
            </a:r>
          </a:p>
          <a:p>
            <a:pPr marL="285750" indent="-285750">
              <a:lnSpc>
                <a:spcPct val="150000"/>
              </a:lnSpc>
              <a:buFont typeface="Arial" panose="020B0604020202020204" pitchFamily="34" charset="0"/>
              <a:buChar char="•"/>
            </a:pPr>
            <a:r>
              <a:rPr lang="en-US" sz="1800" b="1" dirty="0"/>
              <a:t>Time-Series Data</a:t>
            </a:r>
            <a:r>
              <a:rPr lang="en-US" sz="1800" dirty="0"/>
              <a:t>: Data points indexed in time order, often used for analyzing trends over intervals.</a:t>
            </a:r>
          </a:p>
          <a:p>
            <a:pPr marL="285750" indent="-285750">
              <a:lnSpc>
                <a:spcPct val="150000"/>
              </a:lnSpc>
              <a:buFont typeface="Arial" panose="020B0604020202020204" pitchFamily="34" charset="0"/>
              <a:buChar char="•"/>
            </a:pPr>
            <a:r>
              <a:rPr lang="en-US" sz="1800" b="1" dirty="0"/>
              <a:t>Spatial Data</a:t>
            </a:r>
            <a:r>
              <a:rPr lang="en-US" sz="1800" dirty="0"/>
              <a:t>: Data associated with physical locations, useful for mapping and geographic analyses.</a:t>
            </a:r>
          </a:p>
        </p:txBody>
      </p:sp>
    </p:spTree>
    <p:extLst>
      <p:ext uri="{BB962C8B-B14F-4D97-AF65-F5344CB8AC3E}">
        <p14:creationId xmlns:p14="http://schemas.microsoft.com/office/powerpoint/2010/main" val="226200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7966" y="858460"/>
            <a:ext cx="6364637" cy="446047"/>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ea typeface="MS Gothic"/>
                <a:cs typeface="Gautami"/>
              </a:rPr>
              <a:t>Data Science in Applied Sciences</a:t>
            </a:r>
          </a:p>
        </p:txBody>
      </p:sp>
      <p:sp>
        <p:nvSpPr>
          <p:cNvPr id="3" name="Google Shape;62;g5fab984687_2_0">
            <a:extLst>
              <a:ext uri="{FF2B5EF4-FFF2-40B4-BE49-F238E27FC236}">
                <a16:creationId xmlns:a16="http://schemas.microsoft.com/office/drawing/2014/main" id="{BAFA67C8-542E-9DB7-C79B-5D99917E5F3E}"/>
              </a:ext>
            </a:extLst>
          </p:cNvPr>
          <p:cNvSpPr txBox="1">
            <a:spLocks/>
          </p:cNvSpPr>
          <p:nvPr/>
        </p:nvSpPr>
        <p:spPr>
          <a:xfrm>
            <a:off x="166955" y="1304507"/>
            <a:ext cx="6094697" cy="3608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800" b="1" dirty="0"/>
              <a:t>What is Data Science?</a:t>
            </a:r>
            <a:endParaRPr lang="en-US" sz="1800" dirty="0"/>
          </a:p>
          <a:p>
            <a:pPr marL="742950" lvl="1" indent="-285750">
              <a:lnSpc>
                <a:spcPct val="150000"/>
              </a:lnSpc>
              <a:buFont typeface="Arial" panose="020B0604020202020204" pitchFamily="34" charset="0"/>
              <a:buChar char="•"/>
            </a:pPr>
            <a:r>
              <a:rPr lang="en-US" sz="1800" dirty="0"/>
              <a:t>An interdisciplinary field that uses scientific methods, algorithms, and systems to extract insights from structured and unstructured data.</a:t>
            </a:r>
          </a:p>
          <a:p>
            <a:pPr>
              <a:lnSpc>
                <a:spcPct val="150000"/>
              </a:lnSpc>
            </a:pPr>
            <a:r>
              <a:rPr lang="en-US" sz="1800" b="1" dirty="0"/>
              <a:t>Relevance in Applied Sciences:</a:t>
            </a:r>
            <a:endParaRPr lang="en-US" sz="1800" dirty="0"/>
          </a:p>
          <a:p>
            <a:pPr marL="742950" lvl="1" indent="-285750">
              <a:lnSpc>
                <a:spcPct val="150000"/>
              </a:lnSpc>
              <a:buFont typeface="Arial" panose="020B0604020202020204" pitchFamily="34" charset="0"/>
              <a:buChar char="•"/>
            </a:pPr>
            <a:r>
              <a:rPr lang="en-US" sz="1800" dirty="0"/>
              <a:t>Enhances decision-making and problem-solving in real-world applications.</a:t>
            </a:r>
          </a:p>
          <a:p>
            <a:pPr marL="742950" lvl="1" indent="-285750">
              <a:lnSpc>
                <a:spcPct val="150000"/>
              </a:lnSpc>
              <a:buFont typeface="Arial" panose="020B0604020202020204" pitchFamily="34" charset="0"/>
              <a:buChar char="•"/>
            </a:pPr>
            <a:r>
              <a:rPr lang="en-US" sz="1800" dirty="0"/>
              <a:t>Supports innovation and research across various domains (e.g., healthcare, environmental science, engineering).</a:t>
            </a:r>
          </a:p>
        </p:txBody>
      </p:sp>
      <p:pic>
        <p:nvPicPr>
          <p:cNvPr id="4098" name="Picture 2" descr="Data Science Introduction | Decube">
            <a:extLst>
              <a:ext uri="{FF2B5EF4-FFF2-40B4-BE49-F238E27FC236}">
                <a16:creationId xmlns:a16="http://schemas.microsoft.com/office/drawing/2014/main" id="{E7E6BBF4-FF0F-EA3F-C66A-C59335C0B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331" y="2335696"/>
            <a:ext cx="4876800"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E02E91B-1CCA-3832-EABD-3B28BD270AB7}"/>
              </a:ext>
            </a:extLst>
          </p:cNvPr>
          <p:cNvGrpSpPr/>
          <p:nvPr/>
        </p:nvGrpSpPr>
        <p:grpSpPr>
          <a:xfrm>
            <a:off x="0" y="6055360"/>
            <a:ext cx="12192000" cy="356968"/>
            <a:chOff x="0" y="6055360"/>
            <a:chExt cx="12192000" cy="356968"/>
          </a:xfrm>
        </p:grpSpPr>
        <p:sp>
          <p:nvSpPr>
            <p:cNvPr id="4" name="TextBox 3">
              <a:extLst>
                <a:ext uri="{FF2B5EF4-FFF2-40B4-BE49-F238E27FC236}">
                  <a16:creationId xmlns:a16="http://schemas.microsoft.com/office/drawing/2014/main" id="{C33E7932-6D75-821E-9831-334F47A9C45A}"/>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5" name="TextBox 4">
              <a:extLst>
                <a:ext uri="{FF2B5EF4-FFF2-40B4-BE49-F238E27FC236}">
                  <a16:creationId xmlns:a16="http://schemas.microsoft.com/office/drawing/2014/main" id="{CB667481-E7D8-0AC1-166F-7381B01B6DEF}"/>
                </a:ext>
              </a:extLst>
            </p:cNvPr>
            <p:cNvSpPr txBox="1"/>
            <p:nvPr/>
          </p:nvSpPr>
          <p:spPr>
            <a:xfrm>
              <a:off x="880529" y="6135329"/>
              <a:ext cx="6906619"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https://www.decube.io/post/data-science-concept</a:t>
              </a:r>
            </a:p>
          </p:txBody>
        </p:sp>
        <p:cxnSp>
          <p:nvCxnSpPr>
            <p:cNvPr id="6" name="Straight Connector 5">
              <a:extLst>
                <a:ext uri="{FF2B5EF4-FFF2-40B4-BE49-F238E27FC236}">
                  <a16:creationId xmlns:a16="http://schemas.microsoft.com/office/drawing/2014/main" id="{11B82765-D781-FDA8-54B3-BD3DF7B4624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05717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127</TotalTime>
  <Words>25117</Words>
  <Application>Microsoft Office PowerPoint</Application>
  <PresentationFormat>Widescreen</PresentationFormat>
  <Paragraphs>1950</Paragraphs>
  <Slides>79</Slides>
  <Notes>79</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Simple Light</vt:lpstr>
      <vt:lpstr>PowerPoint Presentation</vt:lpstr>
      <vt:lpstr>PowerPoint Presentation</vt:lpstr>
      <vt:lpstr>PowerPoint Presentation</vt:lpstr>
      <vt:lpstr>PowerPoint Presentation</vt:lpstr>
      <vt:lpstr>PowerPoint Presentation</vt:lpstr>
      <vt:lpstr>PowerPoint Presentation</vt:lpstr>
      <vt:lpstr>What is Data?</vt:lpstr>
      <vt:lpstr>Types of Data</vt:lpstr>
      <vt:lpstr>Data Science in Applied Sciences</vt:lpstr>
      <vt:lpstr>Applications of Data Science in Applied Sciences</vt:lpstr>
      <vt:lpstr>Tools and Techniques in Data Science</vt:lpstr>
      <vt:lpstr>Introduction to Data Visualization using Excel</vt:lpstr>
      <vt:lpstr>Types of Charts in Excel</vt:lpstr>
      <vt:lpstr>Creating a Simple Chart</vt:lpstr>
      <vt:lpstr>Customizing Your Charts</vt:lpstr>
      <vt:lpstr>Best Practices for Data Visualization</vt:lpstr>
      <vt:lpstr>GPT for Excel</vt:lpstr>
      <vt:lpstr>PowerPoint Presentation</vt:lpstr>
      <vt:lpstr>Features of GPT for Excel</vt:lpstr>
      <vt:lpstr>Use Cases of GPT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Pandas</vt:lpstr>
      <vt:lpstr>Pandas Series</vt:lpstr>
      <vt:lpstr>Pandas DataFrame</vt:lpstr>
      <vt:lpstr>Pandas Applications</vt:lpstr>
      <vt:lpstr>PowerPoint Presentation</vt:lpstr>
      <vt:lpstr>Introduction to NumPy</vt:lpstr>
      <vt:lpstr>Numpy Array</vt:lpstr>
      <vt:lpstr>Working with Numpy array</vt:lpstr>
      <vt:lpstr>Commonly used Numpy methods &amp; attributes</vt:lpstr>
      <vt:lpstr>Applications of Numpy</vt:lpstr>
      <vt:lpstr>PowerPoint Presentation</vt:lpstr>
      <vt:lpstr>What is Data Preprocessing?</vt:lpstr>
      <vt:lpstr>Discovery and Transformation Phase</vt:lpstr>
      <vt:lpstr>Validation and Publishing Phase</vt:lpstr>
      <vt:lpstr>Data Preprocessing Techniques - Data Cleaning</vt:lpstr>
      <vt:lpstr>Data Preprocessing Techniques - Data Reduction</vt:lpstr>
      <vt:lpstr>Data Preprocessing Techniques - Data Transformation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Vijayalakshmi Gnanavel</cp:lastModifiedBy>
  <cp:revision>21</cp:revision>
  <dcterms:modified xsi:type="dcterms:W3CDTF">2025-02-11T11:53:36Z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